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68" r:id="rId2"/>
    <p:sldId id="409" r:id="rId3"/>
    <p:sldId id="384" r:id="rId4"/>
    <p:sldId id="385" r:id="rId5"/>
    <p:sldId id="379" r:id="rId6"/>
    <p:sldId id="393" r:id="rId7"/>
    <p:sldId id="387" r:id="rId8"/>
    <p:sldId id="411" r:id="rId9"/>
    <p:sldId id="378" r:id="rId10"/>
    <p:sldId id="412" r:id="rId11"/>
    <p:sldId id="345" r:id="rId12"/>
    <p:sldId id="395" r:id="rId13"/>
    <p:sldId id="400" r:id="rId14"/>
    <p:sldId id="401" r:id="rId15"/>
    <p:sldId id="413" r:id="rId16"/>
    <p:sldId id="415" r:id="rId17"/>
    <p:sldId id="414" r:id="rId18"/>
    <p:sldId id="416" r:id="rId19"/>
    <p:sldId id="389" r:id="rId20"/>
    <p:sldId id="383" r:id="rId21"/>
    <p:sldId id="399" r:id="rId22"/>
    <p:sldId id="398" r:id="rId23"/>
    <p:sldId id="394" r:id="rId24"/>
    <p:sldId id="417" r:id="rId25"/>
    <p:sldId id="405" r:id="rId26"/>
    <p:sldId id="404" r:id="rId27"/>
    <p:sldId id="408" r:id="rId28"/>
    <p:sldId id="381" r:id="rId29"/>
    <p:sldId id="406" r:id="rId30"/>
    <p:sldId id="407" r:id="rId31"/>
    <p:sldId id="390" r:id="rId32"/>
    <p:sldId id="391" r:id="rId33"/>
    <p:sldId id="402" r:id="rId34"/>
    <p:sldId id="403" r:id="rId35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orient="horz" pos="4065">
          <p15:clr>
            <a:srgbClr val="A4A3A4"/>
          </p15:clr>
        </p15:guide>
        <p15:guide id="3" orient="horz" pos="799">
          <p15:clr>
            <a:srgbClr val="A4A3A4"/>
          </p15:clr>
        </p15:guide>
        <p15:guide id="4" orient="horz" pos="2251">
          <p15:clr>
            <a:srgbClr val="A4A3A4"/>
          </p15:clr>
        </p15:guide>
        <p15:guide id="5" orient="horz" pos="2160">
          <p15:clr>
            <a:srgbClr val="A4A3A4"/>
          </p15:clr>
        </p15:guide>
        <p15:guide id="6" pos="340">
          <p15:clr>
            <a:srgbClr val="A4A3A4"/>
          </p15:clr>
        </p15:guide>
        <p15:guide id="7" pos="54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011F"/>
    <a:srgbClr val="FFE265"/>
    <a:srgbClr val="66FFFF"/>
    <a:srgbClr val="99FF99"/>
    <a:srgbClr val="FFFFCC"/>
    <a:srgbClr val="CCEC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12"/>
  </p:normalViewPr>
  <p:slideViewPr>
    <p:cSldViewPr snapToGrid="0">
      <p:cViewPr>
        <p:scale>
          <a:sx n="100" d="100"/>
          <a:sy n="100" d="100"/>
        </p:scale>
        <p:origin x="-504" y="1158"/>
      </p:cViewPr>
      <p:guideLst>
        <p:guide orient="horz" pos="255"/>
        <p:guide orient="horz" pos="4065"/>
        <p:guide orient="horz" pos="799"/>
        <p:guide orient="horz" pos="2251"/>
        <p:guide orient="horz" pos="2160"/>
        <p:guide pos="340"/>
        <p:guide pos="54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2076" y="-84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0" tIns="47380" rIns="94760" bIns="47380" numCol="1" anchor="t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0" tIns="47380" rIns="94760" bIns="47380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0" tIns="47380" rIns="94760" bIns="47380" numCol="1" anchor="b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0" tIns="47380" rIns="94760" bIns="47380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cs typeface="Arial" pitchFamily="34" charset="0"/>
              </a:defRPr>
            </a:lvl1pPr>
          </a:lstStyle>
          <a:p>
            <a:fld id="{C35949D0-233E-45F0-B229-CE042D6033F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3807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0" tIns="47380" rIns="94760" bIns="47380" numCol="1" anchor="t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0" tIns="47380" rIns="94760" bIns="47380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0" tIns="47380" rIns="94760" bIns="473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0" tIns="47380" rIns="94760" bIns="47380" numCol="1" anchor="b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0" tIns="47380" rIns="94760" bIns="47380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cs typeface="Arial" pitchFamily="34" charset="0"/>
              </a:defRPr>
            </a:lvl1pPr>
          </a:lstStyle>
          <a:p>
            <a:fld id="{9B5AB720-B583-4D19-84B3-3E560B8B129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29703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6EA94DC-30DB-4A70-B8AC-5F44DC84A2C4}" type="slidenum">
              <a:rPr lang="de-DE"/>
              <a:pPr/>
              <a:t>1</a:t>
            </a:fld>
            <a:endParaRPr lang="de-DE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058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2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mtClean="0">
              <a:ea typeface="ＭＳ Ｐゴシック" pitchFamily="34" charset="-128"/>
            </a:endParaRPr>
          </a:p>
        </p:txBody>
      </p:sp>
      <p:sp>
        <p:nvSpPr>
          <p:cNvPr id="25603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0C1BE75-D41A-4A7C-A316-C6DC70A7D441}" type="slidenum">
              <a:rPr lang="de-DE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0164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0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mtClean="0">
              <a:ea typeface="ＭＳ Ｐゴシック" pitchFamily="34" charset="-128"/>
            </a:endParaRPr>
          </a:p>
        </p:txBody>
      </p:sp>
      <p:sp>
        <p:nvSpPr>
          <p:cNvPr id="48131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B3C53A2-E382-474A-BF36-42785221B5BC}" type="slidenum">
              <a:rPr lang="de-DE"/>
              <a:pPr/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6919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C75876C-3479-490F-B4EB-8FC9F86FAC86}" type="slidenum">
              <a:rPr lang="de-DE"/>
              <a:pPr/>
              <a:t>32</a:t>
            </a:fld>
            <a:endParaRPr lang="de-DE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65317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EA47F05-688A-4916-BB6B-FBF00A402D20}" type="slidenum">
              <a:rPr lang="de-DE"/>
              <a:pPr/>
              <a:t>33</a:t>
            </a:fld>
            <a:endParaRPr lang="de-DE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9042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NRW_SK_CMYK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68975" y="404813"/>
            <a:ext cx="2835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3573463"/>
            <a:ext cx="8064500" cy="1470025"/>
          </a:xfrm>
        </p:spPr>
        <p:txBody>
          <a:bodyPr anchor="ctr"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09F539-7138-415D-8A27-3D316651BE1C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88125" y="1268413"/>
            <a:ext cx="2016125" cy="446563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750" y="1268413"/>
            <a:ext cx="5895975" cy="446563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9A0618-3586-40A2-9531-3EB2D7B51AB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2" descr="Logo_NRW_MS_RZ"/>
          <p:cNvSpPr>
            <a:spLocks noChangeAspect="1" noChangeArrowheads="1"/>
          </p:cNvSpPr>
          <p:nvPr/>
        </p:nvSpPr>
        <p:spPr bwMode="auto">
          <a:xfrm>
            <a:off x="1509713" y="2805113"/>
            <a:ext cx="61245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de-DE" sz="18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1268413"/>
            <a:ext cx="8064500" cy="14398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539750" y="3573463"/>
            <a:ext cx="8064500" cy="2160587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AA3760-46CD-4CD9-94ED-D3D7AD274E5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2" descr="Logo_NRW_MS_RZ"/>
          <p:cNvSpPr>
            <a:spLocks noChangeAspect="1" noChangeArrowheads="1"/>
          </p:cNvSpPr>
          <p:nvPr/>
        </p:nvSpPr>
        <p:spPr bwMode="auto">
          <a:xfrm>
            <a:off x="1509713" y="2805113"/>
            <a:ext cx="61245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de-DE" sz="18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1268413"/>
            <a:ext cx="8064500" cy="14398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539750" y="3573463"/>
            <a:ext cx="3956050" cy="2160587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3573463"/>
            <a:ext cx="3956050" cy="2160587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130393-2EEB-4D25-BFA4-8742D46CF74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2" descr="Logo_NRW_MS_RZ"/>
          <p:cNvSpPr>
            <a:spLocks noChangeAspect="1" noChangeArrowheads="1"/>
          </p:cNvSpPr>
          <p:nvPr/>
        </p:nvSpPr>
        <p:spPr bwMode="auto">
          <a:xfrm>
            <a:off x="1509713" y="2805113"/>
            <a:ext cx="61245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de-DE" sz="18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FBB8DE-662E-4CAA-B8A4-F42C6A5B9729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1FFE16-335E-4F4B-A44F-82521470069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2" descr="Logo_NRW_MS_RZ"/>
          <p:cNvSpPr>
            <a:spLocks noChangeAspect="1" noChangeArrowheads="1"/>
          </p:cNvSpPr>
          <p:nvPr/>
        </p:nvSpPr>
        <p:spPr bwMode="auto">
          <a:xfrm>
            <a:off x="1509713" y="2805113"/>
            <a:ext cx="61245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de-DE" sz="18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3573463"/>
            <a:ext cx="3956050" cy="2160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3573463"/>
            <a:ext cx="3956050" cy="2160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4CF520-751E-4A67-B5E4-374957C395D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733FC7-7D7A-46D7-8717-7858420FA109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298CCF-69FC-4E97-9894-AC67CB280B17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F22BDE-CFDB-4C47-9B1B-0C0CED33863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CB2862-06B7-49C4-ADCF-0E522665E7F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6BFEDA-EBEC-4944-B28F-F698110AD5C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268413"/>
            <a:ext cx="806450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3573463"/>
            <a:ext cx="806450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0113" y="6453188"/>
            <a:ext cx="3657600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800" b="1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e-DE"/>
              <a:t>Auftaktveranstaltung VK-PK       Soest, 27.11.2008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>
                <a:cs typeface="Arial" pitchFamily="34" charset="0"/>
              </a:defRPr>
            </a:lvl1pPr>
          </a:lstStyle>
          <a:p>
            <a:fld id="{C0890065-7590-4152-B943-FB5616E9AFD2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1030" name="Picture 10" descr="NRW_MSW_RGB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789613" y="404813"/>
            <a:ext cx="281463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AutoShape 12" descr="Logo_NRW_MS_RZ"/>
          <p:cNvSpPr>
            <a:spLocks noChangeAspect="1" noChangeArrowheads="1"/>
          </p:cNvSpPr>
          <p:nvPr/>
        </p:nvSpPr>
        <p:spPr bwMode="auto">
          <a:xfrm>
            <a:off x="1509713" y="2805113"/>
            <a:ext cx="61245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de-DE" sz="1800"/>
          </a:p>
        </p:txBody>
      </p:sp>
      <p:pic>
        <p:nvPicPr>
          <p:cNvPr id="3" name="Picture 13" descr="Logo_NRW_MS_RZ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50825" y="404813"/>
            <a:ext cx="20891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3997" r:id="rId11"/>
    <p:sldLayoutId id="2147483998" r:id="rId12"/>
    <p:sldLayoutId id="2147483999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Word_97_-_2003_Document1.doc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402639B-7B81-43F9-B2EE-D9CE4F8CEB0F}" type="slidenum">
              <a:rPr lang="de-DE"/>
              <a:pPr/>
              <a:t>1</a:t>
            </a:fld>
            <a:endParaRPr lang="de-DE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39750" y="3573463"/>
            <a:ext cx="8064500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de-DE" b="1">
                <a:latin typeface="Arial-BoldMT" charset="0"/>
              </a:rPr>
              <a:t>Informationen über die gymnasiale Oberstufe im                            achtjährigen Bildungsgang</a:t>
            </a:r>
            <a:br>
              <a:rPr lang="de-DE" b="1">
                <a:latin typeface="Arial-BoldMT" charset="0"/>
              </a:rPr>
            </a:br>
            <a:r>
              <a:rPr lang="de-DE" b="1">
                <a:latin typeface="Arial-BoldMT" charset="0"/>
              </a:rPr>
              <a:t/>
            </a:r>
            <a:br>
              <a:rPr lang="de-DE" b="1">
                <a:latin typeface="Arial-BoldMT" charset="0"/>
              </a:rPr>
            </a:br>
            <a:endParaRPr lang="de-DE" sz="1200">
              <a:latin typeface="Arial-BoldMT" charset="0"/>
            </a:endParaRPr>
          </a:p>
        </p:txBody>
      </p:sp>
      <p:pic>
        <p:nvPicPr>
          <p:cNvPr id="17411" name="Picture 3" descr="NRW_Guillochen_PowerPoint-Tite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05038"/>
            <a:ext cx="914400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1562100" y="752475"/>
            <a:ext cx="543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cs typeface="Arial" pitchFamily="34" charset="0"/>
              </a:rPr>
              <a:t>Hittorf-Gymnasium Recklinghausen</a:t>
            </a:r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1752600" y="5057775"/>
            <a:ext cx="6724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>
                <a:cs typeface="Arial" pitchFamily="34" charset="0"/>
              </a:rPr>
              <a:t>Für die Stufe EF </a:t>
            </a:r>
            <a:r>
              <a:rPr lang="de-DE" sz="1800" dirty="0" smtClean="0">
                <a:cs typeface="Arial" pitchFamily="34" charset="0"/>
              </a:rPr>
              <a:t>		</a:t>
            </a:r>
            <a:endParaRPr lang="de-DE" sz="18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2125" y="735013"/>
            <a:ext cx="8064500" cy="1954212"/>
          </a:xfrm>
        </p:spPr>
        <p:txBody>
          <a:bodyPr/>
          <a:lstStyle/>
          <a:p>
            <a:pPr algn="ctr"/>
            <a:r>
              <a:rPr lang="de-DE" sz="2400" smtClean="0">
                <a:ea typeface="ＭＳ Ｐゴシック" pitchFamily="34" charset="-128"/>
              </a:rPr>
              <a:t>Klausurverpflichtungen </a:t>
            </a:r>
            <a:br>
              <a:rPr lang="de-DE" sz="2400" smtClean="0">
                <a:ea typeface="ＭＳ Ｐゴシック" pitchFamily="34" charset="-128"/>
              </a:rPr>
            </a:br>
            <a:r>
              <a:rPr lang="de-DE" sz="2400" smtClean="0">
                <a:ea typeface="ＭＳ Ｐゴシック" pitchFamily="34" charset="-128"/>
              </a:rPr>
              <a:t>(Schriftlichkeit)</a:t>
            </a:r>
            <a:br>
              <a:rPr lang="de-DE" sz="2400" smtClean="0">
                <a:ea typeface="ＭＳ Ｐゴシック" pitchFamily="34" charset="-128"/>
              </a:rPr>
            </a:br>
            <a:endParaRPr lang="de-DE" sz="2400" smtClean="0">
              <a:ea typeface="ＭＳ Ｐゴシック" pitchFamily="34" charset="-128"/>
            </a:endParaRP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4025" y="1735138"/>
            <a:ext cx="8064500" cy="3532187"/>
          </a:xfrm>
        </p:spPr>
        <p:txBody>
          <a:bodyPr/>
          <a:lstStyle/>
          <a:p>
            <a:pPr>
              <a:buFontTx/>
              <a:buNone/>
            </a:pPr>
            <a:r>
              <a:rPr lang="de-DE" b="1" smtClean="0">
                <a:ea typeface="ＭＳ Ｐゴシック" pitchFamily="34" charset="-128"/>
                <a:sym typeface="Wingdings" pitchFamily="2" charset="2"/>
              </a:rPr>
              <a:t>Einführungsphase: 	</a:t>
            </a:r>
          </a:p>
          <a:p>
            <a:pPr>
              <a:buFontTx/>
              <a:buNone/>
            </a:pPr>
            <a:r>
              <a:rPr lang="de-DE" smtClean="0">
                <a:ea typeface="ＭＳ Ｐゴシック" pitchFamily="34" charset="-128"/>
                <a:sym typeface="Wingdings" pitchFamily="2" charset="2"/>
              </a:rPr>
              <a:t>				</a:t>
            </a:r>
            <a:r>
              <a:rPr lang="de-DE" b="1" smtClean="0">
                <a:ea typeface="ＭＳ Ｐゴシック" pitchFamily="34" charset="-128"/>
                <a:sym typeface="Wingdings" pitchFamily="2" charset="2"/>
              </a:rPr>
              <a:t>Deutsch,                                					Mathematik, 		                          			alle Fremdsprachen,                       				eine Gesellschaftswissenschaft,      				eine klassische Naturwissenschaft</a:t>
            </a:r>
            <a:r>
              <a:rPr lang="de-DE" smtClean="0">
                <a:ea typeface="ＭＳ Ｐゴシック" pitchFamily="34" charset="-128"/>
                <a:sym typeface="Wingdings" pitchFamily="2" charset="2"/>
              </a:rPr>
              <a:t> </a:t>
            </a:r>
          </a:p>
          <a:p>
            <a:pPr>
              <a:buFontTx/>
              <a:buNone/>
            </a:pPr>
            <a:endParaRPr lang="de-DE" smtClean="0">
              <a:ea typeface="ＭＳ Ｐゴシック" pitchFamily="34" charset="-128"/>
              <a:sym typeface="Wingdings" pitchFamily="2" charset="2"/>
            </a:endParaRPr>
          </a:p>
          <a:p>
            <a:r>
              <a:rPr lang="de-DE" i="1" smtClean="0">
                <a:ea typeface="ＭＳ Ｐゴシック" pitchFamily="34" charset="-128"/>
                <a:sym typeface="Wingdings" pitchFamily="2" charset="2"/>
              </a:rPr>
              <a:t>Auf Wunsch in weiteren Fächern</a:t>
            </a:r>
          </a:p>
          <a:p>
            <a:r>
              <a:rPr lang="de-DE" i="1" smtClean="0">
                <a:ea typeface="ＭＳ Ｐゴシック" pitchFamily="34" charset="-128"/>
                <a:sym typeface="Wingdings" pitchFamily="2" charset="2"/>
              </a:rPr>
              <a:t>Die Schriftlichkeit kann in einem gewissen Rahmen zum 2. Halbjahr geändert werden</a:t>
            </a:r>
          </a:p>
          <a:p>
            <a:endParaRPr lang="de-DE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00F0A58-7EE0-4406-8B5B-BC94E7B30967}" type="slidenum">
              <a:rPr lang="de-DE"/>
              <a:pPr/>
              <a:t>11</a:t>
            </a:fld>
            <a:endParaRPr lang="de-DE"/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r>
              <a:rPr lang="de-DE" sz="3200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0" y="685800"/>
            <a:ext cx="9144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1">
                <a:latin typeface="Arial-BoldMT" charset="0"/>
              </a:rPr>
              <a:t>Zentrale Klausuren am Ende der Einführungsphase</a:t>
            </a:r>
          </a:p>
        </p:txBody>
      </p:sp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107950" y="1970088"/>
            <a:ext cx="9036050" cy="506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r>
              <a:rPr lang="de-DE" dirty="0">
                <a:sym typeface="Wingdings" pitchFamily="2" charset="2"/>
              </a:rPr>
              <a:t></a:t>
            </a:r>
            <a:r>
              <a:rPr lang="de-DE" sz="1900" dirty="0">
                <a:sym typeface="Wingdings" pitchFamily="2" charset="2"/>
              </a:rPr>
              <a:t> 	</a:t>
            </a:r>
            <a:r>
              <a:rPr lang="de-DE" dirty="0">
                <a:sym typeface="Wingdings" pitchFamily="2" charset="2"/>
              </a:rPr>
              <a:t>Deutsch, Mathematik</a:t>
            </a: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endParaRPr lang="de-DE" dirty="0">
              <a:sym typeface="Wingdings" pitchFamily="2" charset="2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r>
              <a:rPr lang="de-DE" dirty="0">
                <a:sym typeface="Wingdings" pitchFamily="2" charset="2"/>
              </a:rPr>
              <a:t> 	2. Klausur im 2. Halbjahr</a:t>
            </a: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endParaRPr lang="de-DE" dirty="0">
              <a:sym typeface="Wingdings" pitchFamily="2" charset="2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r>
              <a:rPr lang="de-DE" dirty="0">
                <a:sym typeface="Wingdings" pitchFamily="2" charset="2"/>
              </a:rPr>
              <a:t> 	keine Zweitkorrektur, aber	schulinterne Evaluation 		</a:t>
            </a: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r>
              <a:rPr lang="de-DE" dirty="0">
                <a:sym typeface="Wingdings" pitchFamily="2" charset="2"/>
              </a:rPr>
              <a:t> 	Fremdsprachen: Möglichkeit der mdl. 			           </a:t>
            </a:r>
            <a:r>
              <a:rPr lang="de-DE" dirty="0" smtClean="0">
                <a:sym typeface="Wingdings" pitchFamily="2" charset="2"/>
              </a:rPr>
              <a:t>	Kommunikationsprüfung </a:t>
            </a:r>
            <a:r>
              <a:rPr lang="de-DE" dirty="0">
                <a:sym typeface="Wingdings" pitchFamily="2" charset="2"/>
              </a:rPr>
              <a:t>nach schulischer 		          	</a:t>
            </a:r>
            <a:r>
              <a:rPr lang="de-DE" dirty="0" smtClean="0">
                <a:sym typeface="Wingdings" pitchFamily="2" charset="2"/>
              </a:rPr>
              <a:t>	Entscheidung</a:t>
            </a:r>
            <a:endParaRPr lang="de-DE" dirty="0">
              <a:sym typeface="Wingdings" pitchFamily="2" charset="2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endParaRPr lang="de-DE" dirty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liennummernplatzhalt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AEC8ADE-5EC6-48AF-B144-83A79A537A79}" type="slidenum">
              <a:rPr lang="de-DE"/>
              <a:pPr/>
              <a:t>12</a:t>
            </a:fld>
            <a:endParaRPr lang="de-DE"/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169863" y="1336675"/>
            <a:ext cx="8974137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de-DE" sz="3200">
              <a:latin typeface="Arial-BoldMT" charset="0"/>
            </a:endParaRP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169863" y="1171575"/>
            <a:ext cx="8974137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b="1">
                <a:latin typeface="Arial-BoldMT" charset="0"/>
              </a:rPr>
              <a:t>Latinum</a:t>
            </a:r>
          </a:p>
        </p:txBody>
      </p:sp>
      <p:graphicFrame>
        <p:nvGraphicFramePr>
          <p:cNvPr id="30725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925513" y="1330325"/>
          <a:ext cx="8218487" cy="489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0" name="Dokument" r:id="rId4" imgW="7405560" imgH="4397400" progId="Word.Document.8">
                  <p:embed/>
                </p:oleObj>
              </mc:Choice>
              <mc:Fallback>
                <p:oleObj name="Dokument" r:id="rId4" imgW="7405560" imgH="4397400" progId="Word.Document.8">
                  <p:embed/>
                  <p:pic>
                    <p:nvPicPr>
                      <p:cNvPr id="0" name="Picture 1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513" y="1330325"/>
                        <a:ext cx="8218487" cy="4899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CC2E945-BB23-4250-B776-91A770221197}" type="slidenum">
              <a:rPr lang="de-DE"/>
              <a:pPr/>
              <a:t>13</a:t>
            </a:fld>
            <a:endParaRPr lang="de-DE"/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0" y="627063"/>
            <a:ext cx="9144000" cy="704850"/>
          </a:xfrm>
          <a:prstGeom prst="rect">
            <a:avLst/>
          </a:prstGeom>
          <a:solidFill>
            <a:srgbClr val="DDF0FB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b="1">
                <a:latin typeface="Arial-BoldMT" charset="0"/>
              </a:rPr>
              <a:t>Ganzjähriger Auslandsaufenthalt</a:t>
            </a:r>
          </a:p>
        </p:txBody>
      </p:sp>
      <p:graphicFrame>
        <p:nvGraphicFramePr>
          <p:cNvPr id="219142" name="Group 6"/>
          <p:cNvGraphicFramePr>
            <a:graphicFrameLocks noGrp="1"/>
          </p:cNvGraphicFramePr>
          <p:nvPr>
            <p:ph idx="1"/>
          </p:nvPr>
        </p:nvGraphicFramePr>
        <p:xfrm>
          <a:off x="0" y="1911350"/>
          <a:ext cx="9144000" cy="3516314"/>
        </p:xfrm>
        <a:graphic>
          <a:graphicData uri="http://schemas.openxmlformats.org/drawingml/2006/table">
            <a:tbl>
              <a:tblPr/>
              <a:tblGrid>
                <a:gridCol w="3084513"/>
                <a:gridCol w="3086100"/>
                <a:gridCol w="2973387"/>
              </a:tblGrid>
              <a:tr h="5969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Alternative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Nur für leistungsstarke SuS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(VV 4.21zu § 4 APO-GOSt)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Mittlerer Schulabschluss nach Q 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Alternative 2</a:t>
                      </a: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Alternative 3</a:t>
                      </a: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58261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Q 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Q 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Q 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Q 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Q 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Q 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EF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Auslandsjahr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Auslandsjahr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Ggf. Latinumsbestimmungen beachten.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Auslandsjahr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EF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482600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Sekundarstufe I (Klasse 9)</a:t>
                      </a:r>
                      <a:endParaRPr kumimoji="0" 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BD3D0D4-4D9F-4A5C-84DC-9DAA6DE75BF5}" type="slidenum">
              <a:rPr lang="de-DE"/>
              <a:pPr/>
              <a:t>14</a:t>
            </a:fld>
            <a:endParaRPr lang="de-DE"/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mtClean="0">
              <a:ea typeface="ＭＳ Ｐゴシック" pitchFamily="34" charset="-128"/>
            </a:endParaRPr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0" y="979488"/>
            <a:ext cx="9144000" cy="704850"/>
          </a:xfrm>
          <a:prstGeom prst="rect">
            <a:avLst/>
          </a:prstGeom>
          <a:solidFill>
            <a:srgbClr val="DDF0FB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b="1">
                <a:latin typeface="Arial-BoldMT" charset="0"/>
              </a:rPr>
              <a:t>Auslandsaufenthalt in der Einführungsphase</a:t>
            </a:r>
          </a:p>
        </p:txBody>
      </p:sp>
      <p:sp>
        <p:nvSpPr>
          <p:cNvPr id="32772" name="Rectangle 5"/>
          <p:cNvSpPr>
            <a:spLocks noChangeArrowheads="1"/>
          </p:cNvSpPr>
          <p:nvPr/>
        </p:nvSpPr>
        <p:spPr bwMode="auto">
          <a:xfrm>
            <a:off x="0" y="1773238"/>
            <a:ext cx="8924925" cy="162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de-DE" sz="1800"/>
          </a:p>
          <a:p>
            <a:pPr algn="ctr">
              <a:spcBef>
                <a:spcPct val="20000"/>
              </a:spcBef>
            </a:pPr>
            <a:endParaRPr lang="de-DE"/>
          </a:p>
          <a:p>
            <a:pPr algn="ctr">
              <a:spcBef>
                <a:spcPct val="20000"/>
              </a:spcBef>
            </a:pPr>
            <a:endParaRPr lang="de-DE"/>
          </a:p>
          <a:p>
            <a:pPr algn="ctr">
              <a:spcBef>
                <a:spcPct val="20000"/>
              </a:spcBef>
            </a:pPr>
            <a:r>
              <a:rPr lang="de-DE"/>
              <a:t>Bitte nehmen Sie in jedem Fall frühzeitig mit der Schule Kontakt auf, da eine individuelle Beratung notwendig ist.</a:t>
            </a:r>
          </a:p>
          <a:p>
            <a:pPr>
              <a:spcBef>
                <a:spcPct val="20000"/>
              </a:spcBef>
            </a:pPr>
            <a:endParaRPr lang="de-DE"/>
          </a:p>
          <a:p>
            <a:pPr>
              <a:spcBef>
                <a:spcPct val="20000"/>
              </a:spcBef>
              <a:buFontTx/>
              <a:buAutoNum type="arabicPeriod"/>
            </a:pPr>
            <a:endParaRPr lang="de-DE" sz="1800"/>
          </a:p>
          <a:p>
            <a:pPr>
              <a:spcBef>
                <a:spcPct val="20000"/>
              </a:spcBef>
            </a:pPr>
            <a:endParaRPr lang="de-DE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2450" y="417513"/>
            <a:ext cx="8064500" cy="1439862"/>
          </a:xfrm>
        </p:spPr>
        <p:txBody>
          <a:bodyPr/>
          <a:lstStyle/>
          <a:p>
            <a:r>
              <a:rPr lang="de-DE" smtClean="0">
                <a:ea typeface="ＭＳ Ｐゴシック" pitchFamily="34" charset="-128"/>
              </a:rPr>
              <a:t>Versetzungsordnung Einführungsphase – Qualifikationsphase</a:t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>(Erwerb des mittleren Schulabschlusses)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27050" y="1462088"/>
            <a:ext cx="8064500" cy="34083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</a:rPr>
              <a:t>	Grundlage sind die Leistungsbewertungen im 2. Halbjahr der Einführungsphase.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</a:rPr>
              <a:t>	In den </a:t>
            </a:r>
            <a:r>
              <a:rPr lang="de-DE" sz="1900" b="1" smtClean="0">
                <a:ea typeface="ＭＳ Ｐゴシック" pitchFamily="34" charset="-128"/>
              </a:rPr>
              <a:t>10 versetzungswirksamen Kursen</a:t>
            </a:r>
            <a:r>
              <a:rPr lang="de-DE" sz="1900" smtClean="0">
                <a:ea typeface="ＭＳ Ｐゴシック" pitchFamily="34" charset="-128"/>
              </a:rPr>
              <a:t> (= 9 Kurse des Pflicht-bereichs und 1 Kurs des Wahlbereichs) müssen </a:t>
            </a:r>
            <a:r>
              <a:rPr lang="de-DE" sz="1900" b="1" smtClean="0">
                <a:ea typeface="ＭＳ Ｐゴシック" pitchFamily="34" charset="-128"/>
              </a:rPr>
              <a:t>ausreichende oder bessere Leistungen</a:t>
            </a:r>
            <a:r>
              <a:rPr lang="de-DE" sz="1900" smtClean="0">
                <a:ea typeface="ＭＳ Ｐゴシック" pitchFamily="34" charset="-128"/>
              </a:rPr>
              <a:t> erzielt werden.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9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</a:rPr>
              <a:t>	Versetzt wird auch, wer in </a:t>
            </a:r>
            <a:r>
              <a:rPr lang="de-DE" sz="1900" b="1" smtClean="0">
                <a:ea typeface="ＭＳ Ｐゴシック" pitchFamily="34" charset="-128"/>
              </a:rPr>
              <a:t>nicht mehr als einem der versetzungswirksamen Kurse mangelhafte</a:t>
            </a:r>
            <a:r>
              <a:rPr lang="de-DE" sz="1900" smtClean="0">
                <a:ea typeface="ＭＳ Ｐゴシック" pitchFamily="34" charset="-128"/>
              </a:rPr>
              <a:t> und  in den anderen Kursen mindestens ausreichende Leistungen erbracht hat.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9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</a:rPr>
              <a:t>	</a:t>
            </a:r>
            <a:r>
              <a:rPr lang="de-DE" sz="1900" b="1" smtClean="0">
                <a:ea typeface="ＭＳ Ｐゴシック" pitchFamily="34" charset="-128"/>
              </a:rPr>
              <a:t>Mangelhafte Leistungen in einem der Fächer Deutsch, Mathematik oder in der fortgeführten Fremdsprache</a:t>
            </a:r>
            <a:r>
              <a:rPr lang="de-DE" sz="1900" smtClean="0">
                <a:ea typeface="ＭＳ Ｐゴシック" pitchFamily="34" charset="-128"/>
              </a:rPr>
              <a:t>, müssen in durch min-destens befriedigende Leistungen in einem Fach aus dieser Gruppe ausgeglichen werden.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9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</a:rPr>
              <a:t>	</a:t>
            </a:r>
            <a:r>
              <a:rPr lang="de-DE" sz="1900" b="1" smtClean="0">
                <a:ea typeface="ＭＳ Ｐゴシック" pitchFamily="34" charset="-128"/>
              </a:rPr>
              <a:t>Mit der Versetzung in die Qualifikationsphase erwerben die Schüler ihren mittleren Schulabschluss.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4350" y="519113"/>
            <a:ext cx="8064500" cy="1439862"/>
          </a:xfrm>
        </p:spPr>
        <p:txBody>
          <a:bodyPr/>
          <a:lstStyle/>
          <a:p>
            <a:r>
              <a:rPr lang="de-DE" smtClean="0">
                <a:ea typeface="ＭＳ Ｐゴシック" pitchFamily="34" charset="-128"/>
              </a:rPr>
              <a:t>Versetzungsordnung Einführungsphase – Qualifikationsphase</a:t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>(Erwerb des mittleren Schulabschlusses: Beispiele)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5150" y="1414463"/>
            <a:ext cx="8064500" cy="21605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</a:rPr>
              <a:t>	10 versetzungswirksame Kurse: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</a:rPr>
              <a:t>	alle 4 oder besser </a:t>
            </a:r>
            <a:r>
              <a:rPr lang="de-DE" sz="1900" smtClean="0">
                <a:ea typeface="ＭＳ Ｐゴシック" pitchFamily="34" charset="-128"/>
                <a:sym typeface="Symbol" pitchFamily="18" charset="2"/>
              </a:rPr>
              <a:t> versetzt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  <a:sym typeface="Symbol" pitchFamily="18" charset="2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  <a:sym typeface="Symbol" pitchFamily="18" charset="2"/>
              </a:rPr>
              <a:t>	1 x 5  versetzt (s.u. für D, M, fortgef. FS!)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</a:rPr>
              <a:t>	2 x 5 </a:t>
            </a:r>
            <a:r>
              <a:rPr lang="de-DE" sz="1900" smtClean="0">
                <a:ea typeface="ＭＳ Ｐゴシック" pitchFamily="34" charset="-128"/>
                <a:sym typeface="Symbol" pitchFamily="18" charset="2"/>
              </a:rPr>
              <a:t> nicht versetzt, Möglichkeit der Nachprüfung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</a:rPr>
              <a:t>	3 oder mehr x 5 </a:t>
            </a:r>
            <a:r>
              <a:rPr lang="de-DE" sz="1900" smtClean="0">
                <a:ea typeface="ＭＳ Ｐゴシック" pitchFamily="34" charset="-128"/>
                <a:sym typeface="Symbol" pitchFamily="18" charset="2"/>
              </a:rPr>
              <a:t> nicht versetzt, keine Möglichkeit der Nachprüfung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900" smtClean="0">
              <a:ea typeface="ＭＳ Ｐゴシック" pitchFamily="34" charset="-128"/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  <a:sym typeface="Symbol" pitchFamily="18" charset="2"/>
              </a:rPr>
              <a:t>	1 x 5 in D,M, fortgef. FS (z.B. E) und 1 x 3 in einem dieser Fächer  versetzt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900" smtClean="0">
              <a:ea typeface="ＭＳ Ｐゴシック" pitchFamily="34" charset="-128"/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  <a:sym typeface="Symbol" pitchFamily="18" charset="2"/>
              </a:rPr>
              <a:t>	1 x 5 in D,M, fortgef. FS (z.B. E) und keine 3 in einem dieser Fächer  nicht versetzt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  <a:sym typeface="Symbol" pitchFamily="18" charset="2"/>
              </a:rPr>
              <a:t> </a:t>
            </a:r>
            <a:endParaRPr lang="de-DE" sz="19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</a:rPr>
              <a:t>	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430213"/>
            <a:ext cx="8064500" cy="1439862"/>
          </a:xfrm>
        </p:spPr>
        <p:txBody>
          <a:bodyPr/>
          <a:lstStyle/>
          <a:p>
            <a:r>
              <a:rPr lang="de-DE" smtClean="0">
                <a:ea typeface="ＭＳ Ｐゴシック" pitchFamily="34" charset="-128"/>
              </a:rPr>
              <a:t>Versetzungsordnung Einführungsphase – Qualifikationsphase</a:t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/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>Möglichkeit der Nachprüfung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604963"/>
            <a:ext cx="8064500" cy="21605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</a:rPr>
              <a:t>	Nicht versetzte Schüler können </a:t>
            </a:r>
            <a:r>
              <a:rPr lang="de-DE" sz="1900" b="1" smtClean="0">
                <a:ea typeface="ＭＳ Ｐゴシック" pitchFamily="34" charset="-128"/>
              </a:rPr>
              <a:t>in einem Fach, in dem mangelhafte Leistungen erbracht wurden</a:t>
            </a:r>
            <a:r>
              <a:rPr lang="de-DE" sz="1900" smtClean="0">
                <a:ea typeface="ＭＳ Ｐゴシック" pitchFamily="34" charset="-128"/>
              </a:rPr>
              <a:t>, eine Nachprüfung ablegen, wenn sie durch die Verbesserung dieser einen mangelhaften Leistung die Versetzungsbedingungen erfüllen.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9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</a:rPr>
              <a:t>	Nicht versetzte Schüler können die Einführungsphase wiederholen.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9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</a:rPr>
              <a:t>	</a:t>
            </a:r>
            <a:r>
              <a:rPr lang="de-DE" sz="1900" b="1" i="1" smtClean="0">
                <a:ea typeface="ＭＳ Ｐゴシック" pitchFamily="34" charset="-128"/>
              </a:rPr>
              <a:t>Achtung: Bei einer Wiederholung der Einführungsphase entfällt im Anschluss an das wiederholte Schuljahr die Möglichkeit der Nachprüfung.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552450" y="404813"/>
            <a:ext cx="8064500" cy="1439862"/>
          </a:xfrm>
        </p:spPr>
        <p:txBody>
          <a:bodyPr/>
          <a:lstStyle/>
          <a:p>
            <a:r>
              <a:rPr lang="de-DE" smtClean="0">
                <a:ea typeface="ＭＳ Ｐゴシック" pitchFamily="34" charset="-128"/>
              </a:rPr>
              <a:t>Versetzungsordnung Einführungsphase – Qualifikationsphase</a:t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>(Erwerb des mittleren Schulabschlusses)</a:t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/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>Berücksichtigung nicht angewarnter mangelhafter Leistungen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1650" y="1884363"/>
            <a:ext cx="8064500" cy="21605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Für die Versetzungsentscheidung wird </a:t>
            </a:r>
            <a:r>
              <a:rPr lang="de-DE" sz="1700" u="sng" smtClean="0">
                <a:ea typeface="ＭＳ Ｐゴシック" pitchFamily="34" charset="-128"/>
              </a:rPr>
              <a:t>eine</a:t>
            </a:r>
            <a:r>
              <a:rPr lang="de-DE" sz="1700" smtClean="0">
                <a:ea typeface="ＭＳ Ｐゴシック" pitchFamily="34" charset="-128"/>
              </a:rPr>
              <a:t> von ggf. mehreren nicht angewarnten mangelhaften Leistungen nicht berücksichtigt.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7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ABER: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7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Für den Erwerb des mittleren Schulabschlusses werden </a:t>
            </a:r>
            <a:r>
              <a:rPr lang="de-DE" sz="1700" u="sng" smtClean="0">
                <a:ea typeface="ＭＳ Ｐゴシック" pitchFamily="34" charset="-128"/>
              </a:rPr>
              <a:t>alle</a:t>
            </a:r>
            <a:r>
              <a:rPr lang="de-DE" sz="1700" smtClean="0">
                <a:ea typeface="ＭＳ Ｐゴシック" pitchFamily="34" charset="-128"/>
              </a:rPr>
              <a:t> mangelhaften Leistungen berücksichtigt.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So kann evtl. eine Nachprüfung notwendig werden, um den mittleren Schulabschluss zu erreichen, obwohl die Versetzung erreicht worden ist.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7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</a:t>
            </a:r>
            <a:endParaRPr lang="de-DE" sz="1700" b="1" i="1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1516CF0-C96A-4830-8B06-1617D411AF60}" type="slidenum">
              <a:rPr lang="de-DE"/>
              <a:pPr/>
              <a:t>19</a:t>
            </a:fld>
            <a:endParaRPr lang="de-DE"/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1196975"/>
            <a:ext cx="8064500" cy="5040313"/>
          </a:xfrm>
        </p:spPr>
        <p:txBody>
          <a:bodyPr tIns="144000"/>
          <a:lstStyle/>
          <a:p>
            <a:pPr algn="ctr" eaLnBrk="1" hangingPunct="1"/>
            <a:r>
              <a:rPr lang="de-DE" sz="2400" smtClean="0">
                <a:ea typeface="ＭＳ Ｐゴシック" pitchFamily="34" charset="-128"/>
              </a:rPr>
              <a:t>					</a:t>
            </a:r>
            <a:br>
              <a:rPr lang="de-DE" sz="2400" smtClean="0">
                <a:ea typeface="ＭＳ Ｐゴシック" pitchFamily="34" charset="-128"/>
              </a:rPr>
            </a:br>
            <a:r>
              <a:rPr lang="de-DE" sz="1800" smtClean="0">
                <a:ea typeface="ＭＳ Ｐゴシック" pitchFamily="34" charset="-128"/>
              </a:rPr>
              <a:t>Belegverpflichtung insgesamt: 38 - 40 anrechenbare Kurse</a:t>
            </a:r>
            <a:endParaRPr lang="de-DE" sz="2400" smtClean="0">
              <a:ea typeface="ＭＳ Ｐゴシック" pitchFamily="34" charset="-128"/>
            </a:endParaRPr>
          </a:p>
        </p:txBody>
      </p:sp>
      <p:sp>
        <p:nvSpPr>
          <p:cNvPr id="37891" name="Text Box 7"/>
          <p:cNvSpPr txBox="1">
            <a:spLocks noChangeArrowheads="1"/>
          </p:cNvSpPr>
          <p:nvPr/>
        </p:nvSpPr>
        <p:spPr bwMode="auto">
          <a:xfrm>
            <a:off x="3311525" y="2436813"/>
            <a:ext cx="9794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800"/>
              <a:t>und</a:t>
            </a:r>
          </a:p>
        </p:txBody>
      </p:sp>
      <p:sp>
        <p:nvSpPr>
          <p:cNvPr id="37892" name="Text Box 8"/>
          <p:cNvSpPr txBox="1">
            <a:spLocks noChangeArrowheads="1"/>
          </p:cNvSpPr>
          <p:nvPr/>
        </p:nvSpPr>
        <p:spPr bwMode="auto">
          <a:xfrm>
            <a:off x="219075" y="3686175"/>
            <a:ext cx="851535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latin typeface="Arial-BoldMT" charset="0"/>
              </a:rPr>
              <a:t>Leistungskurse</a:t>
            </a:r>
            <a:r>
              <a:rPr lang="de-DE" sz="2000">
                <a:latin typeface="Arial-BoldMT" charset="0"/>
              </a:rPr>
              <a:t> werden </a:t>
            </a:r>
            <a:r>
              <a:rPr lang="de-DE" sz="2000" b="1">
                <a:latin typeface="Arial-BoldMT" charset="0"/>
              </a:rPr>
              <a:t>5</a:t>
            </a:r>
            <a:r>
              <a:rPr lang="de-DE" sz="2000">
                <a:latin typeface="Arial-BoldMT" charset="0"/>
              </a:rPr>
              <a:t>-stündig unterrichtet.</a:t>
            </a:r>
          </a:p>
          <a:p>
            <a:pPr>
              <a:spcBef>
                <a:spcPct val="50000"/>
              </a:spcBef>
            </a:pPr>
            <a:r>
              <a:rPr lang="de-DE" sz="2000" b="1">
                <a:latin typeface="Arial-BoldMT" charset="0"/>
              </a:rPr>
              <a:t>Grundkurse</a:t>
            </a:r>
            <a:r>
              <a:rPr lang="de-DE" sz="2000">
                <a:latin typeface="Arial-BoldMT" charset="0"/>
              </a:rPr>
              <a:t> werden </a:t>
            </a:r>
            <a:r>
              <a:rPr lang="de-DE" sz="2000" b="1">
                <a:latin typeface="Arial-BoldMT" charset="0"/>
              </a:rPr>
              <a:t>3</a:t>
            </a:r>
            <a:r>
              <a:rPr lang="de-DE" sz="2000">
                <a:latin typeface="Arial-BoldMT" charset="0"/>
              </a:rPr>
              <a:t>-stündig unterrichtet.</a:t>
            </a:r>
          </a:p>
          <a:p>
            <a:pPr>
              <a:spcBef>
                <a:spcPct val="50000"/>
              </a:spcBef>
            </a:pPr>
            <a:r>
              <a:rPr lang="de-DE" sz="2000" b="1" i="1">
                <a:latin typeface="Arial-BoldMT" charset="0"/>
              </a:rPr>
              <a:t>Ausnahmen:</a:t>
            </a:r>
            <a:r>
              <a:rPr lang="de-DE" sz="2000" i="1">
                <a:latin typeface="Arial-BoldMT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de-DE" sz="2000" b="1">
                <a:latin typeface="Arial-BoldMT" charset="0"/>
              </a:rPr>
              <a:t>neu einsetzende Fremdsprache</a:t>
            </a:r>
            <a:r>
              <a:rPr lang="de-DE" sz="2000">
                <a:latin typeface="Arial-BoldMT" charset="0"/>
              </a:rPr>
              <a:t>: </a:t>
            </a:r>
            <a:r>
              <a:rPr lang="de-DE" sz="2000" b="1">
                <a:latin typeface="Arial-BoldMT" charset="0"/>
              </a:rPr>
              <a:t>4</a:t>
            </a:r>
            <a:r>
              <a:rPr lang="de-DE" sz="2000">
                <a:latin typeface="Arial-BoldMT" charset="0"/>
              </a:rPr>
              <a:t>-stündig (nur als Grundkurs möglich)</a:t>
            </a:r>
          </a:p>
          <a:p>
            <a:pPr>
              <a:spcBef>
                <a:spcPct val="50000"/>
              </a:spcBef>
            </a:pPr>
            <a:r>
              <a:rPr lang="de-DE" sz="2000" b="1">
                <a:latin typeface="Arial-BoldMT" charset="0"/>
              </a:rPr>
              <a:t>Projektkurse</a:t>
            </a:r>
            <a:r>
              <a:rPr lang="de-DE" sz="2000">
                <a:latin typeface="Arial-BoldMT" charset="0"/>
              </a:rPr>
              <a:t>: </a:t>
            </a:r>
            <a:r>
              <a:rPr lang="de-DE" sz="2000" b="1">
                <a:latin typeface="Arial-BoldMT" charset="0"/>
              </a:rPr>
              <a:t>2</a:t>
            </a:r>
            <a:r>
              <a:rPr lang="de-DE" sz="2000">
                <a:latin typeface="Arial-BoldMT" charset="0"/>
              </a:rPr>
              <a:t>-stündig</a:t>
            </a:r>
          </a:p>
        </p:txBody>
      </p:sp>
      <p:sp>
        <p:nvSpPr>
          <p:cNvPr id="37893" name="Oval 10"/>
          <p:cNvSpPr>
            <a:spLocks noChangeArrowheads="1"/>
          </p:cNvSpPr>
          <p:nvPr/>
        </p:nvSpPr>
        <p:spPr bwMode="auto">
          <a:xfrm>
            <a:off x="400050" y="2105025"/>
            <a:ext cx="2665413" cy="1150938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800" b="1"/>
              <a:t>2 Leistungskurse</a:t>
            </a:r>
          </a:p>
          <a:p>
            <a:pPr algn="ctr"/>
            <a:r>
              <a:rPr lang="de-DE" sz="1800" b="1"/>
              <a:t>7 Grundkurse</a:t>
            </a:r>
          </a:p>
        </p:txBody>
      </p:sp>
      <p:sp>
        <p:nvSpPr>
          <p:cNvPr id="37894" name="Rectangle 11"/>
          <p:cNvSpPr>
            <a:spLocks noChangeArrowheads="1"/>
          </p:cNvSpPr>
          <p:nvPr/>
        </p:nvSpPr>
        <p:spPr bwMode="auto">
          <a:xfrm>
            <a:off x="4349750" y="2252663"/>
            <a:ext cx="4176713" cy="765175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buFontTx/>
              <a:buChar char="-"/>
            </a:pPr>
            <a:r>
              <a:rPr lang="de-DE" sz="1800"/>
              <a:t>   </a:t>
            </a:r>
            <a:r>
              <a:rPr lang="de-DE" sz="1800" b="1"/>
              <a:t>8. Grundkurs  und ggf. ein</a:t>
            </a:r>
            <a:endParaRPr lang="de-DE" sz="1800" b="1" u="sng"/>
          </a:p>
          <a:p>
            <a:r>
              <a:rPr lang="de-DE" sz="1800" b="1"/>
              <a:t>	Projektkurs</a:t>
            </a: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0" y="1211263"/>
            <a:ext cx="8785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1"/>
              <a:t>Die Qualifikationsphase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2600" y="2182813"/>
            <a:ext cx="8064500" cy="1439862"/>
          </a:xfrm>
        </p:spPr>
        <p:txBody>
          <a:bodyPr/>
          <a:lstStyle/>
          <a:p>
            <a:r>
              <a:rPr lang="de-DE" sz="2200" smtClean="0">
                <a:ea typeface="ＭＳ Ｐゴシック" pitchFamily="34" charset="-128"/>
              </a:rPr>
              <a:t>Überblick:</a:t>
            </a:r>
            <a:br>
              <a:rPr lang="de-DE" sz="2200" smtClean="0">
                <a:ea typeface="ＭＳ Ｐゴシック" pitchFamily="34" charset="-128"/>
              </a:rPr>
            </a:br>
            <a:endParaRPr lang="de-DE" sz="2200" smtClean="0">
              <a:ea typeface="ＭＳ Ｐゴシック" pitchFamily="34" charset="-128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1650" y="2944813"/>
            <a:ext cx="8064500" cy="2160587"/>
          </a:xfrm>
        </p:spPr>
        <p:txBody>
          <a:bodyPr/>
          <a:lstStyle/>
          <a:p>
            <a:r>
              <a:rPr lang="de-DE" sz="2200" smtClean="0">
                <a:ea typeface="ＭＳ Ｐゴシック" pitchFamily="34" charset="-128"/>
              </a:rPr>
              <a:t>Aufbau und Organisation der gymnasialen Oberstufe</a:t>
            </a:r>
          </a:p>
          <a:p>
            <a:r>
              <a:rPr lang="de-DE" sz="2200" smtClean="0">
                <a:ea typeface="ＭＳ Ｐゴシック" pitchFamily="34" charset="-128"/>
              </a:rPr>
              <a:t>Die Stufe EF (Einführungsphase)</a:t>
            </a:r>
          </a:p>
          <a:p>
            <a:r>
              <a:rPr lang="de-DE" sz="2200" smtClean="0">
                <a:ea typeface="ＭＳ Ｐゴシック" pitchFamily="34" charset="-128"/>
              </a:rPr>
              <a:t>Die Stufen Q1 und Q2 (Qualifikationsphase)</a:t>
            </a:r>
          </a:p>
          <a:p>
            <a:r>
              <a:rPr lang="de-DE" sz="2200" smtClean="0">
                <a:ea typeface="ＭＳ Ｐゴシック" pitchFamily="34" charset="-128"/>
              </a:rPr>
              <a:t>Das Abitur</a:t>
            </a:r>
          </a:p>
        </p:txBody>
      </p:sp>
      <p:pic>
        <p:nvPicPr>
          <p:cNvPr id="19459" name="Picture 3" descr="NRW_Guillochen_PowerPoint-Tit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38"/>
            <a:ext cx="914400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Foliennummernplatzhalt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A480A27-4DD4-424E-8B2C-8BE0EA4A5007}" type="slidenum">
              <a:rPr lang="de-DE"/>
              <a:pPr/>
              <a:t>20</a:t>
            </a:fld>
            <a:endParaRPr lang="de-DE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1268413"/>
            <a:ext cx="9144000" cy="5278437"/>
          </a:xfrm>
          <a:prstGeom prst="rect">
            <a:avLst/>
          </a:prstGeom>
          <a:solidFill>
            <a:srgbClr val="6699FF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sz="180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graphicFrame>
        <p:nvGraphicFramePr>
          <p:cNvPr id="25697" name="Group 97"/>
          <p:cNvGraphicFramePr>
            <a:graphicFrameLocks noGrp="1"/>
          </p:cNvGraphicFramePr>
          <p:nvPr>
            <p:ph sz="half" idx="1"/>
          </p:nvPr>
        </p:nvGraphicFramePr>
        <p:xfrm>
          <a:off x="0" y="257175"/>
          <a:ext cx="9144000" cy="78105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781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Die Qualifikationsphase – Pflichtfächer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(als Grundkurs oder Leistungskurs)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700" name="Group 100"/>
          <p:cNvGraphicFramePr>
            <a:graphicFrameLocks noGrp="1"/>
          </p:cNvGraphicFramePr>
          <p:nvPr>
            <p:ph sz="half" idx="2"/>
          </p:nvPr>
        </p:nvGraphicFramePr>
        <p:xfrm>
          <a:off x="0" y="1152525"/>
          <a:ext cx="9102725" cy="5715431"/>
        </p:xfrm>
        <a:graphic>
          <a:graphicData uri="http://schemas.openxmlformats.org/drawingml/2006/table">
            <a:tbl>
              <a:tblPr/>
              <a:tblGrid>
                <a:gridCol w="6905625"/>
                <a:gridCol w="549275"/>
                <a:gridCol w="549275"/>
                <a:gridCol w="549275"/>
                <a:gridCol w="549275"/>
              </a:tblGrid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Fach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Q1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Q2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Deutsch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eine  Fremdsprache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Kunst oder Musik oder Literatur (in Q1)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eine Gesellschaftswissenschaft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Geschichte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Sozialwissenschaften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Mathematik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eine klassische Naturwissenschaft (BI, CH, PH)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Religion/ersatzweise Philosophie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Sport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Weitere Fremdsprache oder weiteres Fach aus dem Aufgabenfeld III (NW)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(fremdsprachlicher oder naturwissenschaftlicher Schwerpunkt)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</a:tr>
              <a:tr h="106997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Weitere Fächer zur Erfüllung der Wochenstunden und Kursanzahl nach Wahl im Rahmen des schulischen Angebots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(u.a. möglich: 2 Halbjahreskurse im Projektkurs (in Q1)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20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9002" name="Text Box 205"/>
          <p:cNvSpPr txBox="1">
            <a:spLocks noChangeArrowheads="1"/>
          </p:cNvSpPr>
          <p:nvPr/>
        </p:nvSpPr>
        <p:spPr bwMode="auto">
          <a:xfrm flipV="1">
            <a:off x="0" y="1766888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</a:pPr>
            <a:endParaRPr lang="de-DE" sz="2000" b="1">
              <a:latin typeface="Arial-Bold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938D212-C095-4F50-9863-735D72696CEA}" type="slidenum">
              <a:rPr lang="de-DE"/>
              <a:pPr/>
              <a:t>21</a:t>
            </a:fld>
            <a:endParaRPr lang="de-DE"/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0" y="400050"/>
            <a:ext cx="9144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1">
                <a:latin typeface="Arial-BoldMT" charset="0"/>
              </a:rPr>
              <a:t>Klausurverpflichtungen </a:t>
            </a:r>
          </a:p>
          <a:p>
            <a:pPr algn="ctr">
              <a:spcBef>
                <a:spcPct val="50000"/>
              </a:spcBef>
            </a:pPr>
            <a:r>
              <a:rPr lang="de-DE" b="1">
                <a:latin typeface="Arial-BoldMT" charset="0"/>
              </a:rPr>
              <a:t>(Schriftlichkeit)</a:t>
            </a:r>
          </a:p>
        </p:txBody>
      </p:sp>
      <p:sp>
        <p:nvSpPr>
          <p:cNvPr id="39940" name="Rectangle 5"/>
          <p:cNvSpPr>
            <a:spLocks noChangeArrowheads="1"/>
          </p:cNvSpPr>
          <p:nvPr/>
        </p:nvSpPr>
        <p:spPr bwMode="auto">
          <a:xfrm>
            <a:off x="0" y="1579563"/>
            <a:ext cx="9036050" cy="425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65000"/>
              </a:lnSpc>
              <a:spcBef>
                <a:spcPct val="50000"/>
              </a:spcBef>
              <a:tabLst>
                <a:tab pos="0" algn="l"/>
              </a:tabLst>
            </a:pPr>
            <a:r>
              <a:rPr lang="de-DE" b="1" dirty="0">
                <a:sym typeface="Wingdings" pitchFamily="2" charset="2"/>
              </a:rPr>
              <a:t>Qualifikationsphase:	</a:t>
            </a:r>
            <a:r>
              <a:rPr lang="de-DE" dirty="0">
                <a:sym typeface="Wingdings" pitchFamily="2" charset="2"/>
              </a:rPr>
              <a:t>die 4 Abiturfächer,</a:t>
            </a:r>
          </a:p>
          <a:p>
            <a:pPr>
              <a:lnSpc>
                <a:spcPct val="65000"/>
              </a:lnSpc>
              <a:spcBef>
                <a:spcPct val="50000"/>
              </a:spcBef>
              <a:tabLst>
                <a:tab pos="0" algn="l"/>
              </a:tabLst>
            </a:pPr>
            <a:r>
              <a:rPr lang="de-DE" dirty="0">
                <a:sym typeface="Wingdings" pitchFamily="2" charset="2"/>
              </a:rPr>
              <a:t>					Deutsch,</a:t>
            </a:r>
          </a:p>
          <a:p>
            <a:pPr>
              <a:lnSpc>
                <a:spcPct val="65000"/>
              </a:lnSpc>
              <a:spcBef>
                <a:spcPct val="50000"/>
              </a:spcBef>
              <a:tabLst>
                <a:tab pos="0" algn="l"/>
              </a:tabLst>
            </a:pPr>
            <a:r>
              <a:rPr lang="de-DE" dirty="0">
                <a:sym typeface="Wingdings" pitchFamily="2" charset="2"/>
              </a:rPr>
              <a:t>					Mathematik,</a:t>
            </a: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r>
              <a:rPr lang="de-DE" dirty="0">
                <a:sym typeface="Wingdings" pitchFamily="2" charset="2"/>
              </a:rPr>
              <a:t>				eine Fremdsprache </a:t>
            </a:r>
            <a:r>
              <a:rPr lang="de-DE" sz="1400" dirty="0">
                <a:sym typeface="Wingdings" pitchFamily="2" charset="2"/>
              </a:rPr>
              <a:t>(immer die neu eins. FS)</a:t>
            </a:r>
            <a:r>
              <a:rPr lang="de-DE" dirty="0">
                <a:sym typeface="Wingdings" pitchFamily="2" charset="2"/>
              </a:rPr>
              <a:t>, 				</a:t>
            </a:r>
            <a:r>
              <a:rPr lang="de-DE" dirty="0" smtClean="0">
                <a:sym typeface="Wingdings" pitchFamily="2" charset="2"/>
              </a:rPr>
              <a:t>	eine </a:t>
            </a:r>
            <a:r>
              <a:rPr lang="de-DE" dirty="0">
                <a:sym typeface="Wingdings" pitchFamily="2" charset="2"/>
              </a:rPr>
              <a:t>weitere Fremdsprache oder      				</a:t>
            </a:r>
            <a:r>
              <a:rPr lang="de-DE" dirty="0" smtClean="0">
                <a:sym typeface="Wingdings" pitchFamily="2" charset="2"/>
              </a:rPr>
              <a:t>	ein </a:t>
            </a:r>
            <a:r>
              <a:rPr lang="de-DE" dirty="0">
                <a:sym typeface="Wingdings" pitchFamily="2" charset="2"/>
              </a:rPr>
              <a:t>weiteres Fach aus dem 				           </a:t>
            </a:r>
            <a:r>
              <a:rPr lang="de-DE" dirty="0" smtClean="0">
                <a:sym typeface="Wingdings" pitchFamily="2" charset="2"/>
              </a:rPr>
              <a:t>	naturwissenschaftlich-technischen </a:t>
            </a:r>
            <a:r>
              <a:rPr lang="de-DE" dirty="0">
                <a:sym typeface="Wingdings" pitchFamily="2" charset="2"/>
              </a:rPr>
              <a:t>				</a:t>
            </a:r>
            <a:r>
              <a:rPr lang="de-DE" dirty="0" smtClean="0">
                <a:sym typeface="Wingdings" pitchFamily="2" charset="2"/>
              </a:rPr>
              <a:t>	Bereich </a:t>
            </a:r>
            <a:r>
              <a:rPr lang="de-DE" dirty="0">
                <a:sym typeface="Wingdings" pitchFamily="2" charset="2"/>
              </a:rPr>
              <a:t>(FS- oder NW-Schwerpunkt)</a:t>
            </a: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endParaRPr lang="de-DE" dirty="0">
              <a:sym typeface="Wingdings" pitchFamily="2" charset="2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r>
              <a:rPr lang="de-DE" i="1" dirty="0">
                <a:sym typeface="Wingdings" pitchFamily="2" charset="2"/>
              </a:rPr>
              <a:t>Auf Wunsch in weiteren Fächern (2 Klausuren je Halbjahr)</a:t>
            </a: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endParaRPr lang="de-DE" dirty="0">
              <a:sym typeface="Wingdings" pitchFamily="2" charset="2"/>
            </a:endParaRPr>
          </a:p>
        </p:txBody>
      </p:sp>
      <p:sp>
        <p:nvSpPr>
          <p:cNvPr id="222215" name="Text Box 7"/>
          <p:cNvSpPr txBox="1">
            <a:spLocks noChangeArrowheads="1"/>
          </p:cNvSpPr>
          <p:nvPr/>
        </p:nvSpPr>
        <p:spPr bwMode="auto">
          <a:xfrm>
            <a:off x="133350" y="1924051"/>
            <a:ext cx="2381250" cy="1042988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800" dirty="0">
                <a:ea typeface="+mn-ea"/>
                <a:cs typeface="Arial" pitchFamily="34" charset="0"/>
              </a:rPr>
              <a:t>Im letzten Halbjahr gelten Sonderregelungen!</a:t>
            </a:r>
            <a:endParaRPr lang="de-DE" sz="800" b="1" dirty="0">
              <a:effectLst>
                <a:outerShdw blurRad="38100" dist="38100" dir="2700000" algn="tl">
                  <a:srgbClr val="FFFFFF"/>
                </a:outerShdw>
              </a:effectLst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C758322-D7DD-4D79-B0B2-25CD45FF3C25}" type="slidenum">
              <a:rPr lang="de-DE"/>
              <a:pPr/>
              <a:t>22</a:t>
            </a:fld>
            <a:endParaRPr lang="de-DE"/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5" y="636588"/>
            <a:ext cx="8964613" cy="56816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de-DE" sz="2000" b="1" smtClean="0">
                <a:solidFill>
                  <a:schemeClr val="tx2"/>
                </a:solidFill>
                <a:ea typeface="ＭＳ Ｐゴシック" pitchFamily="34" charset="-128"/>
              </a:rPr>
              <a:t>	</a:t>
            </a:r>
            <a:r>
              <a:rPr lang="de-DE" sz="2800" b="1" smtClean="0">
                <a:ea typeface="ＭＳ Ｐゴシック" pitchFamily="34" charset="-128"/>
              </a:rPr>
              <a:t>Wahl der vier Abiturfächer (2 LK und 2 GK)</a:t>
            </a:r>
          </a:p>
          <a:p>
            <a:pPr eaLnBrk="1" hangingPunct="1">
              <a:buFontTx/>
              <a:buNone/>
            </a:pPr>
            <a:endParaRPr lang="de-DE" sz="2800" b="1" smtClean="0">
              <a:ea typeface="ＭＳ Ｐゴシック" pitchFamily="34" charset="-128"/>
            </a:endParaRPr>
          </a:p>
          <a:p>
            <a:pPr eaLnBrk="1" hangingPunct="1"/>
            <a:r>
              <a:rPr lang="de-DE" sz="2400" b="1" smtClean="0">
                <a:solidFill>
                  <a:schemeClr val="tx2"/>
                </a:solidFill>
                <a:ea typeface="ＭＳ Ｐゴシック" pitchFamily="34" charset="-128"/>
              </a:rPr>
              <a:t>Zwei</a:t>
            </a:r>
            <a:r>
              <a:rPr lang="de-DE" sz="2400" b="1" smtClean="0">
                <a:ea typeface="ＭＳ Ｐゴシック" pitchFamily="34" charset="-128"/>
              </a:rPr>
              <a:t>  Fächer </a:t>
            </a:r>
            <a:r>
              <a:rPr lang="de-DE" sz="2400" b="1" smtClean="0">
                <a:solidFill>
                  <a:schemeClr val="tx2"/>
                </a:solidFill>
                <a:ea typeface="ＭＳ Ｐゴシック" pitchFamily="34" charset="-128"/>
              </a:rPr>
              <a:t>aus</a:t>
            </a:r>
            <a:r>
              <a:rPr lang="de-DE" sz="2400" b="1" smtClean="0">
                <a:ea typeface="ＭＳ Ｐゴシック" pitchFamily="34" charset="-128"/>
              </a:rPr>
              <a:t> dem Kanon	</a:t>
            </a:r>
            <a:r>
              <a:rPr lang="de-DE" sz="2400" b="1" smtClean="0">
                <a:solidFill>
                  <a:schemeClr val="tx2"/>
                </a:solidFill>
                <a:ea typeface="ＭＳ Ｐゴシック" pitchFamily="34" charset="-128"/>
              </a:rPr>
              <a:t>„Deutsch, Mathematik, Fremdsprache</a:t>
            </a:r>
            <a:r>
              <a:rPr lang="ja-JP" altLang="de-DE" sz="2800" b="1" smtClean="0">
                <a:solidFill>
                  <a:schemeClr val="tx2"/>
                </a:solidFill>
                <a:ea typeface="ＭＳ Ｐゴシック" pitchFamily="34" charset="-128"/>
              </a:rPr>
              <a:t>“</a:t>
            </a:r>
            <a:r>
              <a:rPr lang="de-DE" altLang="ja-JP" sz="2800" b="1" smtClean="0">
                <a:solidFill>
                  <a:schemeClr val="tx2"/>
                </a:solidFill>
                <a:ea typeface="ＭＳ Ｐゴシック" pitchFamily="34" charset="-128"/>
              </a:rPr>
              <a:t>.</a:t>
            </a:r>
          </a:p>
          <a:p>
            <a:pPr eaLnBrk="1" hangingPunct="1">
              <a:buFontTx/>
              <a:buNone/>
            </a:pPr>
            <a:endParaRPr lang="de-DE" sz="2800" b="1" smtClean="0">
              <a:solidFill>
                <a:schemeClr val="tx2"/>
              </a:solidFill>
              <a:ea typeface="ＭＳ Ｐゴシック" pitchFamily="34" charset="-128"/>
            </a:endParaRPr>
          </a:p>
          <a:p>
            <a:pPr eaLnBrk="1" hangingPunct="1"/>
            <a:r>
              <a:rPr lang="de-DE" sz="2400" b="1" smtClean="0">
                <a:ea typeface="ＭＳ Ｐゴシック" pitchFamily="34" charset="-128"/>
              </a:rPr>
              <a:t>Abdeckung aller </a:t>
            </a:r>
            <a:r>
              <a:rPr lang="de-DE" sz="2400" b="1" smtClean="0">
                <a:solidFill>
                  <a:schemeClr val="tx2"/>
                </a:solidFill>
                <a:ea typeface="ＭＳ Ｐゴシック" pitchFamily="34" charset="-128"/>
              </a:rPr>
              <a:t>drei Aufgabenfelder</a:t>
            </a:r>
            <a:r>
              <a:rPr lang="de-DE" sz="2400" b="1" smtClean="0">
                <a:ea typeface="ＭＳ Ｐゴシック" pitchFamily="34" charset="-128"/>
              </a:rPr>
              <a:t> (Kunst oder Musik können das erste Aufgabenfeld alleine nicht abdecken).</a:t>
            </a:r>
          </a:p>
          <a:p>
            <a:pPr eaLnBrk="1" hangingPunct="1">
              <a:buFontTx/>
              <a:buNone/>
            </a:pPr>
            <a:endParaRPr lang="de-DE" sz="2400" b="1" smtClean="0">
              <a:ea typeface="ＭＳ Ｐゴシック" pitchFamily="34" charset="-128"/>
            </a:endParaRPr>
          </a:p>
          <a:p>
            <a:pPr eaLnBrk="1" hangingPunct="1"/>
            <a:r>
              <a:rPr lang="de-DE" sz="2400" b="1" smtClean="0">
                <a:solidFill>
                  <a:schemeClr val="tx2"/>
                </a:solidFill>
                <a:ea typeface="ＭＳ Ｐゴシック" pitchFamily="34" charset="-128"/>
              </a:rPr>
              <a:t>Erster Leistungskurs</a:t>
            </a:r>
            <a:r>
              <a:rPr lang="de-DE" sz="2400" b="1" smtClean="0">
                <a:ea typeface="ＭＳ Ｐゴシック" pitchFamily="34" charset="-128"/>
              </a:rPr>
              <a:t> muss </a:t>
            </a:r>
            <a:r>
              <a:rPr lang="de-DE" sz="2400" b="1" smtClean="0">
                <a:solidFill>
                  <a:schemeClr val="tx2"/>
                </a:solidFill>
                <a:ea typeface="ＭＳ Ｐゴシック" pitchFamily="34" charset="-128"/>
              </a:rPr>
              <a:t>Deutsch, Mathematik</a:t>
            </a:r>
            <a:r>
              <a:rPr lang="de-DE" sz="2400" b="1" smtClean="0">
                <a:ea typeface="ＭＳ Ｐゴシック" pitchFamily="34" charset="-128"/>
              </a:rPr>
              <a:t>, eine </a:t>
            </a:r>
            <a:r>
              <a:rPr lang="de-DE" sz="2400" b="1" smtClean="0">
                <a:solidFill>
                  <a:schemeClr val="tx2"/>
                </a:solidFill>
                <a:ea typeface="ＭＳ Ｐゴシック" pitchFamily="34" charset="-128"/>
              </a:rPr>
              <a:t>fortgeführte Fremdsprache</a:t>
            </a:r>
            <a:r>
              <a:rPr lang="de-DE" sz="2400" b="1" smtClean="0">
                <a:ea typeface="ＭＳ Ｐゴシック" pitchFamily="34" charset="-128"/>
              </a:rPr>
              <a:t> oder eine </a:t>
            </a:r>
            <a:r>
              <a:rPr lang="de-DE" sz="2400" b="1" smtClean="0">
                <a:solidFill>
                  <a:schemeClr val="tx2"/>
                </a:solidFill>
                <a:ea typeface="ＭＳ Ｐゴシック" pitchFamily="34" charset="-128"/>
              </a:rPr>
              <a:t>klassische Naturwissenschaft (BI, PH, CH)</a:t>
            </a:r>
            <a:r>
              <a:rPr lang="de-DE" sz="2400" b="1" smtClean="0">
                <a:ea typeface="ＭＳ Ｐゴシック" pitchFamily="34" charset="-128"/>
              </a:rPr>
              <a:t> sein.</a:t>
            </a:r>
          </a:p>
          <a:p>
            <a:pPr eaLnBrk="1" hangingPunct="1">
              <a:buFontTx/>
              <a:buNone/>
            </a:pPr>
            <a:r>
              <a:rPr lang="de-DE" sz="2000" smtClean="0">
                <a:ea typeface="ＭＳ Ｐゴシック" pitchFamily="34" charset="-128"/>
                <a:sym typeface="Wingdings" pitchFamily="2" charset="2"/>
              </a:rPr>
              <a:t>	</a:t>
            </a:r>
            <a:endParaRPr lang="de-DE" sz="2000" b="1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11B95BD-CD59-4D17-9372-10B5013E6934}" type="slidenum">
              <a:rPr lang="de-DE"/>
              <a:pPr/>
              <a:t>23</a:t>
            </a:fld>
            <a:endParaRPr lang="de-DE"/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22288"/>
            <a:ext cx="8964613" cy="579596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de-DE" sz="2000" b="1" smtClean="0">
                <a:solidFill>
                  <a:schemeClr val="tx2"/>
                </a:solidFill>
                <a:ea typeface="ＭＳ Ｐゴシック" pitchFamily="34" charset="-128"/>
              </a:rPr>
              <a:t>	</a:t>
            </a:r>
            <a:r>
              <a:rPr lang="de-DE" sz="2800" b="1" smtClean="0">
                <a:solidFill>
                  <a:schemeClr val="tx2"/>
                </a:solidFill>
                <a:ea typeface="ＭＳ Ｐゴシック" pitchFamily="34" charset="-128"/>
              </a:rPr>
              <a:t>Konsequenzen der Bedingungen für die Wahl der Abiturfächer (2 Fächer aus D, M, FS):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de-DE" sz="2800" b="1" smtClean="0">
              <a:solidFill>
                <a:schemeClr val="tx2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sz="2000" smtClean="0">
                <a:ea typeface="ＭＳ Ｐゴシック" pitchFamily="34" charset="-128"/>
                <a:sym typeface="Wingdings" pitchFamily="2" charset="2"/>
              </a:rPr>
              <a:t>	Folgende Abiturfachkombinationen sind – unabhängig von </a:t>
            </a:r>
            <a:br>
              <a:rPr lang="de-DE" sz="2000" smtClean="0">
                <a:ea typeface="ＭＳ Ｐゴシック" pitchFamily="34" charset="-128"/>
                <a:sym typeface="Wingdings" pitchFamily="2" charset="2"/>
              </a:rPr>
            </a:br>
            <a:r>
              <a:rPr lang="de-DE" sz="2000" smtClean="0">
                <a:ea typeface="ＭＳ Ｐゴシック" pitchFamily="34" charset="-128"/>
                <a:sym typeface="Wingdings" pitchFamily="2" charset="2"/>
              </a:rPr>
              <a:t>  der Wahl als LK oder GK – ausgeschlossen: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e-DE" sz="2000" smtClean="0">
              <a:ea typeface="ＭＳ Ｐゴシック" pitchFamily="34" charset="-128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sz="2000" smtClean="0">
                <a:ea typeface="ＭＳ Ｐゴシック" pitchFamily="34" charset="-128"/>
                <a:sym typeface="Wingdings" pitchFamily="2" charset="2"/>
              </a:rPr>
              <a:t>	-  </a:t>
            </a:r>
            <a:r>
              <a:rPr lang="de-DE" sz="2000" b="1" smtClean="0">
                <a:ea typeface="ＭＳ Ｐゴシック" pitchFamily="34" charset="-128"/>
                <a:sym typeface="Wingdings" pitchFamily="2" charset="2"/>
              </a:rPr>
              <a:t>z</a:t>
            </a:r>
            <a:r>
              <a:rPr lang="de-DE" sz="2000" b="1" smtClean="0">
                <a:ea typeface="ＭＳ Ｐゴシック" pitchFamily="34" charset="-128"/>
              </a:rPr>
              <a:t>wei Naturwissenschaften</a:t>
            </a:r>
            <a:r>
              <a:rPr lang="de-DE" sz="2000" smtClean="0">
                <a:ea typeface="ＭＳ Ｐゴシック" pitchFamily="34" charset="-128"/>
              </a:rPr>
              <a:t> (bzw. </a:t>
            </a:r>
            <a:r>
              <a:rPr lang="de-DE" sz="2000" b="1" smtClean="0">
                <a:ea typeface="ＭＳ Ｐゴシック" pitchFamily="34" charset="-128"/>
              </a:rPr>
              <a:t>NW + nat.-tec. Fach</a:t>
            </a:r>
            <a:r>
              <a:rPr lang="de-DE" sz="2000" smtClean="0">
                <a:ea typeface="ＭＳ Ｐゴシック" pitchFamily="34" charset="-128"/>
              </a:rPr>
              <a:t>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sz="2000" smtClean="0">
                <a:ea typeface="ＭＳ Ｐゴシック" pitchFamily="34" charset="-128"/>
              </a:rPr>
              <a:t>	-  </a:t>
            </a:r>
            <a:r>
              <a:rPr lang="de-DE" sz="2000" b="1" smtClean="0">
                <a:ea typeface="ＭＳ Ｐゴシック" pitchFamily="34" charset="-128"/>
              </a:rPr>
              <a:t>Naturwissenschaft + Sport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sz="2000" b="1" smtClean="0">
                <a:ea typeface="ＭＳ Ｐゴシック" pitchFamily="34" charset="-128"/>
              </a:rPr>
              <a:t>	</a:t>
            </a:r>
            <a:r>
              <a:rPr lang="de-DE" sz="2000" smtClean="0">
                <a:ea typeface="ＭＳ Ｐゴシック" pitchFamily="34" charset="-128"/>
              </a:rPr>
              <a:t>-</a:t>
            </a:r>
            <a:r>
              <a:rPr lang="de-DE" sz="2000" b="1" smtClean="0">
                <a:ea typeface="ＭＳ Ｐゴシック" pitchFamily="34" charset="-128"/>
              </a:rPr>
              <a:t>  Naturwissenschaft + Kunst/Musik</a:t>
            </a:r>
          </a:p>
          <a:p>
            <a:pPr eaLnBrk="1" hangingPunct="1">
              <a:lnSpc>
                <a:spcPct val="90000"/>
              </a:lnSpc>
            </a:pPr>
            <a:endParaRPr lang="de-DE" sz="2000" b="1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sz="2000" smtClean="0">
                <a:ea typeface="ＭＳ Ｐゴシック" pitchFamily="34" charset="-128"/>
                <a:sym typeface="Wingdings" pitchFamily="2" charset="2"/>
              </a:rPr>
              <a:t>	</a:t>
            </a:r>
            <a:r>
              <a:rPr lang="de-DE" sz="2000" smtClean="0">
                <a:ea typeface="ＭＳ Ｐゴシック" pitchFamily="34" charset="-128"/>
              </a:rPr>
              <a:t> Folgende Kombinationen bedingen </a:t>
            </a:r>
            <a:r>
              <a:rPr lang="de-DE" sz="2000" b="1" smtClean="0">
                <a:ea typeface="ＭＳ Ｐゴシック" pitchFamily="34" charset="-128"/>
              </a:rPr>
              <a:t>Mathematik</a:t>
            </a:r>
            <a:r>
              <a:rPr lang="de-DE" sz="2000" smtClean="0">
                <a:ea typeface="ＭＳ Ｐゴシック" pitchFamily="34" charset="-128"/>
              </a:rPr>
              <a:t> als Abiturfach: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e-DE" sz="2000" smtClean="0"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de-DE" sz="2000" smtClean="0">
                <a:ea typeface="ＭＳ Ｐゴシック" pitchFamily="34" charset="-128"/>
              </a:rPr>
              <a:t>die Wahl von </a:t>
            </a:r>
            <a:r>
              <a:rPr lang="de-DE" sz="2000" b="1" smtClean="0">
                <a:ea typeface="ＭＳ Ｐゴシック" pitchFamily="34" charset="-128"/>
              </a:rPr>
              <a:t>Kunst oder Musik</a:t>
            </a:r>
            <a:r>
              <a:rPr lang="de-DE" sz="2000" smtClean="0">
                <a:ea typeface="ＭＳ Ｐゴシック" pitchFamily="34" charset="-128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smtClean="0">
                <a:ea typeface="ＭＳ Ｐゴシック" pitchFamily="34" charset="-128"/>
              </a:rPr>
              <a:t>die Wahl von </a:t>
            </a:r>
            <a:r>
              <a:rPr lang="de-DE" sz="2000" b="1" smtClean="0">
                <a:ea typeface="ＭＳ Ｐゴシック" pitchFamily="34" charset="-128"/>
              </a:rPr>
              <a:t>Sport</a:t>
            </a:r>
            <a:r>
              <a:rPr lang="de-DE" sz="2000" smtClean="0">
                <a:ea typeface="ＭＳ Ｐゴシック" pitchFamily="34" charset="-128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smtClean="0">
                <a:ea typeface="ＭＳ Ｐゴシック" pitchFamily="34" charset="-128"/>
              </a:rPr>
              <a:t>die Wahl von </a:t>
            </a:r>
            <a:r>
              <a:rPr lang="de-DE" sz="2000" b="1" smtClean="0">
                <a:ea typeface="ＭＳ Ｐゴシック" pitchFamily="34" charset="-128"/>
              </a:rPr>
              <a:t>zwei Fremdsprachen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smtClean="0">
                <a:ea typeface="ＭＳ Ｐゴシック" pitchFamily="34" charset="-128"/>
              </a:rPr>
              <a:t>die Wahl von </a:t>
            </a:r>
            <a:r>
              <a:rPr lang="de-DE" sz="2000" b="1" smtClean="0">
                <a:ea typeface="ＭＳ Ｐゴシック" pitchFamily="34" charset="-128"/>
              </a:rPr>
              <a:t>zwei Gesellschaftswissenschaften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Foliennummernplatzhalt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81616B0-1E8B-4D0C-969D-BF313BD2D2E3}" type="slidenum">
              <a:rPr lang="de-DE"/>
              <a:pPr/>
              <a:t>24</a:t>
            </a:fld>
            <a:endParaRPr lang="de-DE"/>
          </a:p>
        </p:txBody>
      </p:sp>
      <p:pic>
        <p:nvPicPr>
          <p:cNvPr id="3" name="Bild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300" y="0"/>
            <a:ext cx="4846211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el 1"/>
          <p:cNvSpPr>
            <a:spLocks noGrp="1"/>
          </p:cNvSpPr>
          <p:nvPr>
            <p:ph type="title"/>
          </p:nvPr>
        </p:nvSpPr>
        <p:spPr>
          <a:xfrm>
            <a:off x="454025" y="1287463"/>
            <a:ext cx="8064500" cy="1439862"/>
          </a:xfrm>
        </p:spPr>
        <p:txBody>
          <a:bodyPr/>
          <a:lstStyle/>
          <a:p>
            <a:r>
              <a:rPr lang="de-DE" smtClean="0">
                <a:ea typeface="ＭＳ Ｐゴシック" pitchFamily="34" charset="-128"/>
              </a:rPr>
              <a:t>Informationen</a:t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/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>im Bildungsportal NRW unter</a:t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/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>„Schulform</a:t>
            </a:r>
            <a:r>
              <a:rPr lang="ja-JP" altLang="de-DE" smtClean="0">
                <a:ea typeface="ＭＳ Ｐゴシック" pitchFamily="34" charset="-128"/>
              </a:rPr>
              <a:t>“</a:t>
            </a:r>
            <a:r>
              <a:rPr lang="de-DE" altLang="ja-JP" smtClean="0">
                <a:ea typeface="ＭＳ Ｐゴシック" pitchFamily="34" charset="-128"/>
              </a:rPr>
              <a:t> – „Gymnasium</a:t>
            </a:r>
            <a:r>
              <a:rPr lang="ja-JP" altLang="de-DE" smtClean="0">
                <a:ea typeface="ＭＳ Ｐゴシック" pitchFamily="34" charset="-128"/>
              </a:rPr>
              <a:t>“</a:t>
            </a:r>
            <a:endParaRPr lang="de-DE" smtClean="0">
              <a:ea typeface="ＭＳ Ｐゴシック" pitchFamily="34" charset="-128"/>
            </a:endParaRPr>
          </a:p>
        </p:txBody>
      </p:sp>
      <p:graphicFrame>
        <p:nvGraphicFramePr>
          <p:cNvPr id="38931" name="Group 19"/>
          <p:cNvGraphicFramePr>
            <a:graphicFrameLocks noGrp="1"/>
          </p:cNvGraphicFramePr>
          <p:nvPr/>
        </p:nvGraphicFramePr>
        <p:xfrm>
          <a:off x="206375" y="3573463"/>
          <a:ext cx="8759825" cy="2011363"/>
        </p:xfrm>
        <a:graphic>
          <a:graphicData uri="http://schemas.openxmlformats.org/drawingml/2006/table">
            <a:tbl>
              <a:tblPr/>
              <a:tblGrid>
                <a:gridCol w="8759825"/>
              </a:tblGrid>
              <a:tr h="2011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Broschüre zur gymnasialen Oberstufe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Häufig gestellte Fragen mit vielfältigen Links zu weiteren Informationen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Power-Point-Präsentation zur gymnasialen Oberstufe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Kontinuierliche Aktualisierung und Ergänzung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44040" name="Foliennummernplatzhalt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7621AF8-308C-4854-A7E6-E169DFF9DDF2}" type="slidenum">
              <a:rPr lang="de-DE"/>
              <a:pPr/>
              <a:t>25</a:t>
            </a:fld>
            <a:endParaRPr lang="de-DE"/>
          </a:p>
        </p:txBody>
      </p:sp>
      <p:sp>
        <p:nvSpPr>
          <p:cNvPr id="44041" name="Text Box 17"/>
          <p:cNvSpPr txBox="1">
            <a:spLocks noChangeArrowheads="1"/>
          </p:cNvSpPr>
          <p:nvPr/>
        </p:nvSpPr>
        <p:spPr bwMode="auto">
          <a:xfrm>
            <a:off x="4422775" y="2020888"/>
            <a:ext cx="4565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>
                <a:solidFill>
                  <a:srgbClr val="0033CC"/>
                </a:solidFill>
              </a:rPr>
              <a:t>www.schulministerium.nrw.de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el 1"/>
          <p:cNvSpPr>
            <a:spLocks noGrp="1"/>
          </p:cNvSpPr>
          <p:nvPr>
            <p:ph type="title"/>
          </p:nvPr>
        </p:nvSpPr>
        <p:spPr>
          <a:xfrm>
            <a:off x="301625" y="1182688"/>
            <a:ext cx="8064500" cy="1439862"/>
          </a:xfrm>
        </p:spPr>
        <p:txBody>
          <a:bodyPr/>
          <a:lstStyle/>
          <a:p>
            <a:r>
              <a:rPr lang="de-DE" smtClean="0">
                <a:ea typeface="ＭＳ Ｐゴシック" pitchFamily="34" charset="-128"/>
              </a:rPr>
              <a:t>Informationen</a:t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/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>im Bildungsportal NRW unter</a:t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/>
            </a:r>
            <a:br>
              <a:rPr lang="de-DE" smtClean="0">
                <a:ea typeface="ＭＳ Ｐゴシック" pitchFamily="34" charset="-128"/>
              </a:rPr>
            </a:br>
            <a:endParaRPr lang="de-DE" smtClean="0">
              <a:ea typeface="ＭＳ Ｐゴシック" pitchFamily="34" charset="-128"/>
            </a:endParaRPr>
          </a:p>
        </p:txBody>
      </p:sp>
      <p:graphicFrame>
        <p:nvGraphicFramePr>
          <p:cNvPr id="40972" name="Group 12"/>
          <p:cNvGraphicFramePr>
            <a:graphicFrameLocks noGrp="1"/>
          </p:cNvGraphicFramePr>
          <p:nvPr/>
        </p:nvGraphicFramePr>
        <p:xfrm>
          <a:off x="120650" y="2352675"/>
          <a:ext cx="8909050" cy="3994150"/>
        </p:xfrm>
        <a:graphic>
          <a:graphicData uri="http://schemas.openxmlformats.org/drawingml/2006/table">
            <a:tbl>
              <a:tblPr/>
              <a:tblGrid>
                <a:gridCol w="8909050"/>
              </a:tblGrid>
              <a:tr h="399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Erläuterungen und Beispiele zu Projekt- und Vertiefungskursen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Erläuterungen zu kompetenzorientiertem Unterricht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Informationen </a:t>
                      </a: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und Beispiele zu den zentral gestellten Klausuren am Ende der  </a:t>
                      </a:r>
                      <a:b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</a:b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Einführungsphase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(Kontinuierliche Aktualisierung und Ergänzung)</a:t>
                      </a:r>
                      <a:endParaRPr kumimoji="0" 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45064" name="Foliennummernplatzhalt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E220B1B-CF25-4818-874D-660F3CB87B2C}" type="slidenum">
              <a:rPr lang="de-DE"/>
              <a:pPr/>
              <a:t>26</a:t>
            </a:fld>
            <a:endParaRPr lang="de-DE"/>
          </a:p>
        </p:txBody>
      </p:sp>
      <p:sp>
        <p:nvSpPr>
          <p:cNvPr id="45065" name="Text Box 18"/>
          <p:cNvSpPr txBox="1">
            <a:spLocks noChangeArrowheads="1"/>
          </p:cNvSpPr>
          <p:nvPr/>
        </p:nvSpPr>
        <p:spPr bwMode="auto">
          <a:xfrm>
            <a:off x="4184650" y="1782763"/>
            <a:ext cx="4786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>
                <a:solidFill>
                  <a:srgbClr val="0033CC"/>
                </a:solidFill>
              </a:rPr>
              <a:t>www.standardsicherung.nrw.de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Foliennummernplatzhalter 4"/>
          <p:cNvSpPr txBox="1">
            <a:spLocks noGrp="1"/>
          </p:cNvSpPr>
          <p:nvPr/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868F0FAF-78D1-4F7D-A028-B29ACFC8ACEA}" type="slidenum">
              <a:rPr lang="de-DE" sz="800"/>
              <a:pPr/>
              <a:t>27</a:t>
            </a:fld>
            <a:endParaRPr lang="de-DE" sz="800"/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sp>
        <p:nvSpPr>
          <p:cNvPr id="46083" name="Rectangle 4"/>
          <p:cNvSpPr>
            <a:spLocks noChangeArrowheads="1"/>
          </p:cNvSpPr>
          <p:nvPr/>
        </p:nvSpPr>
        <p:spPr bwMode="auto">
          <a:xfrm>
            <a:off x="0" y="1736725"/>
            <a:ext cx="9144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endParaRPr lang="de-DE" sz="2000" b="1">
              <a:sym typeface="Wingdings" pitchFamily="2" charset="2"/>
            </a:endParaRPr>
          </a:p>
          <a:p>
            <a:pPr marL="342900" indent="-342900"/>
            <a:endParaRPr lang="de-DE" sz="2000" b="1">
              <a:sym typeface="Wingdings" pitchFamily="2" charset="2"/>
            </a:endParaRPr>
          </a:p>
        </p:txBody>
      </p:sp>
      <p:sp>
        <p:nvSpPr>
          <p:cNvPr id="188421" name="Text Box 5"/>
          <p:cNvSpPr txBox="1">
            <a:spLocks noChangeArrowheads="1"/>
          </p:cNvSpPr>
          <p:nvPr/>
        </p:nvSpPr>
        <p:spPr bwMode="auto">
          <a:xfrm>
            <a:off x="0" y="414338"/>
            <a:ext cx="9144000" cy="5584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714375" algn="l"/>
                <a:tab pos="2514600" algn="l"/>
              </a:tabLst>
            </a:pPr>
            <a:endParaRPr lang="de-DE" sz="1800" b="1" u="sng">
              <a:cs typeface="Arial" pitchFamily="34" charset="0"/>
            </a:endParaRPr>
          </a:p>
          <a:p>
            <a:pPr>
              <a:tabLst>
                <a:tab pos="714375" algn="l"/>
                <a:tab pos="2514600" algn="l"/>
              </a:tabLst>
            </a:pPr>
            <a:r>
              <a:rPr lang="de-DE" sz="1800" b="1" u="sng">
                <a:cs typeface="Arial" pitchFamily="34" charset="0"/>
              </a:rPr>
              <a:t>Bilingualer Sachfachunterricht als Grundkurs</a:t>
            </a:r>
            <a:r>
              <a:rPr lang="de-DE" sz="1800" b="1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</a:p>
          <a:p>
            <a:pPr>
              <a:tabLst>
                <a:tab pos="714375" algn="l"/>
                <a:tab pos="2514600" algn="l"/>
              </a:tabLst>
            </a:pPr>
            <a:endParaRPr lang="de-DE" sz="1800" b="1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>
              <a:tabLst>
                <a:tab pos="714375" algn="l"/>
                <a:tab pos="2514600" algn="l"/>
              </a:tabLst>
            </a:pPr>
            <a:r>
              <a:rPr lang="de-DE" sz="1800" b="1">
                <a:cs typeface="Arial" pitchFamily="34" charset="0"/>
              </a:rPr>
              <a:t>Abdeckung </a:t>
            </a:r>
          </a:p>
          <a:p>
            <a:pPr>
              <a:tabLst>
                <a:tab pos="714375" algn="l"/>
                <a:tab pos="2514600" algn="l"/>
              </a:tabLst>
            </a:pPr>
            <a:r>
              <a:rPr lang="de-DE" sz="1800" b="1">
                <a:cs typeface="Arial" pitchFamily="34" charset="0"/>
              </a:rPr>
              <a:t>von Belegungsverpflichtungen: 	a) im jeweiligen Sachfach (z.B. Geschichte, 				Biologie) und</a:t>
            </a:r>
          </a:p>
          <a:p>
            <a:pPr>
              <a:tabLst>
                <a:tab pos="714375" algn="l"/>
                <a:tab pos="2514600" algn="l"/>
              </a:tabLst>
            </a:pPr>
            <a:r>
              <a:rPr lang="de-DE" sz="1800" b="1">
                <a:cs typeface="Arial" pitchFamily="34" charset="0"/>
              </a:rPr>
              <a:t>				b) in einer weiteren Fremdsprache, sofern auch    				eine andere Fremdsprache als Grund- oder 				Leistungskurs belegt wird. </a:t>
            </a:r>
          </a:p>
          <a:p>
            <a:pPr>
              <a:tabLst>
                <a:tab pos="714375" algn="l"/>
                <a:tab pos="2514600" algn="l"/>
              </a:tabLst>
            </a:pPr>
            <a:r>
              <a:rPr lang="de-DE" sz="1800" b="1">
                <a:solidFill>
                  <a:schemeClr val="tx2"/>
                </a:solidFill>
                <a:cs typeface="Arial" pitchFamily="34" charset="0"/>
              </a:rPr>
              <a:t>Die Wahl eines bilingualen Sachfachs kann also nicht die Belegung einer durchgehenden Fremdsprache als GK oder LK ersetzen! </a:t>
            </a:r>
          </a:p>
          <a:p>
            <a:pPr>
              <a:tabLst>
                <a:tab pos="714375" algn="l"/>
                <a:tab pos="2514600" algn="l"/>
              </a:tabLst>
            </a:pPr>
            <a:r>
              <a:rPr lang="de-DE" sz="1800" b="1">
                <a:solidFill>
                  <a:schemeClr val="tx2"/>
                </a:solidFill>
                <a:cs typeface="Arial" pitchFamily="34" charset="0"/>
              </a:rPr>
              <a:t>Die Wahl eines bilingualen Projektkurses kann keine Belegverpflichtungen im Sachfach oder in der Fremdsprache ersetzen.</a:t>
            </a:r>
          </a:p>
          <a:p>
            <a:pPr>
              <a:tabLst>
                <a:tab pos="714375" algn="l"/>
                <a:tab pos="2514600" algn="l"/>
              </a:tabLst>
            </a:pPr>
            <a:r>
              <a:rPr lang="de-DE" sz="1800" b="1">
                <a:cs typeface="Arial" pitchFamily="34" charset="0"/>
              </a:rPr>
              <a:t>Klausurverpflichtungen:	gemäß § 14 Abs. 1 und 2 APO-GOSt 2 (entsprechend den Belegverpflichtungen, die abgedeckt werden); </a:t>
            </a:r>
          </a:p>
          <a:p>
            <a:pPr>
              <a:tabLst>
                <a:tab pos="714375" algn="l"/>
                <a:tab pos="2514600" algn="l"/>
              </a:tabLst>
            </a:pPr>
            <a:r>
              <a:rPr lang="de-DE" sz="1800" b="1">
                <a:cs typeface="Arial" pitchFamily="34" charset="0"/>
              </a:rPr>
              <a:t>Inhalte und Leistungsbewertung:	Orientierung an den Anforderungen des Sachfaches, Berücksichtigung der fremdsprachlichen Leistungen im Rahmen der Darstellungsleistung;</a:t>
            </a:r>
          </a:p>
          <a:p>
            <a:pPr>
              <a:tabLst>
                <a:tab pos="714375" algn="l"/>
                <a:tab pos="2514600" algn="l"/>
              </a:tabLst>
            </a:pPr>
            <a:r>
              <a:rPr lang="de-DE" sz="1800" b="1">
                <a:cs typeface="Arial" pitchFamily="34" charset="0"/>
              </a:rPr>
              <a:t>Klausuren/ Abiturprüfung (3. oder 4. Fach): in der Fremdsprache</a:t>
            </a:r>
            <a:r>
              <a:rPr lang="de-DE" sz="1800" b="1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;</a:t>
            </a:r>
            <a:endParaRPr lang="de-DE" sz="1800" b="1">
              <a:cs typeface="Arial" pitchFamily="34" charset="0"/>
            </a:endParaRPr>
          </a:p>
          <a:p>
            <a:pPr>
              <a:tabLst>
                <a:tab pos="714375" algn="l"/>
                <a:tab pos="2514600" algn="l"/>
              </a:tabLst>
            </a:pPr>
            <a:r>
              <a:rPr lang="de-DE" sz="1800" b="1">
                <a:cs typeface="Arial" pitchFamily="34" charset="0"/>
              </a:rPr>
              <a:t>Abiturzeugnis: Vermerk zur Belegung des bilingualen Sachfaches.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42E1988-B161-48AE-8276-DC55E798E53E}" type="slidenum">
              <a:rPr lang="de-DE"/>
              <a:pPr/>
              <a:t>28</a:t>
            </a:fld>
            <a:endParaRPr lang="de-DE"/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graphicFrame>
        <p:nvGraphicFramePr>
          <p:cNvPr id="31890" name="Group 146"/>
          <p:cNvGraphicFramePr>
            <a:graphicFrameLocks noGrp="1"/>
          </p:cNvGraphicFramePr>
          <p:nvPr>
            <p:ph idx="1"/>
          </p:nvPr>
        </p:nvGraphicFramePr>
        <p:xfrm>
          <a:off x="0" y="142875"/>
          <a:ext cx="9144000" cy="6430966"/>
        </p:xfrm>
        <a:graphic>
          <a:graphicData uri="http://schemas.openxmlformats.org/drawingml/2006/table">
            <a:tbl>
              <a:tblPr/>
              <a:tblGrid>
                <a:gridCol w="736600"/>
                <a:gridCol w="606425"/>
                <a:gridCol w="660400"/>
                <a:gridCol w="592138"/>
                <a:gridCol w="593725"/>
                <a:gridCol w="592137"/>
                <a:gridCol w="592138"/>
                <a:gridCol w="590550"/>
                <a:gridCol w="593725"/>
                <a:gridCol w="182562"/>
                <a:gridCol w="407988"/>
                <a:gridCol w="593725"/>
                <a:gridCol w="400050"/>
                <a:gridCol w="371475"/>
                <a:gridCol w="1630362"/>
              </a:tblGrid>
              <a:tr h="1096963">
                <a:tc gridSpan="1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Die gymnasiale Oberstufe im Überblick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Überblick über die Qualifikationsphase und die Abiturprüfung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(mind. 300 P., höchstens 900 P.)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461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Block II: Abiturprüfung</a:t>
                      </a: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(mind. 100 P., höchstens 300 P.)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Abiturprüfung: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2 Fächer aus D, M, FS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Abdeckung der 3</a:t>
                      </a:r>
                      <a:r>
                        <a:rPr kumimoji="0" lang="de-DE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Aufgabenfelder</a:t>
                      </a:r>
                      <a:r>
                        <a:rPr kumimoji="0" lang="de-D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                                                                                                                                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Schullaufbahnberatung und -planung von der EP bis zum Abitur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6164">
                        <a:alpha val="50195"/>
                      </a:srgb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921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2.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Fach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4.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Fach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Block I: Zulassung: 35 – 40 Kurse: mind. 200 P., höchstens 600 P.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6"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Qualifikationsphase: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Belegung von mindestens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38 anrechenbaren Kursen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(8 LK plus mind. 30 GK)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z.B.  GK-Bereich: 7 + 7 + 8 + 8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Vertiefungskurs nicht  </a:t>
                      </a:r>
                      <a:b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</a:b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 anrechenbar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Projektkurs anrechenbar      </a:t>
                      </a:r>
                      <a:b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</a:b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 (wie 2 GK)</a:t>
                      </a: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Versetzungsgrundlage:         10 Fächer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445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  <a:r>
                        <a:rPr kumimoji="0" lang="de-DE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Q2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6413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429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  <a:r>
                        <a:rPr kumimoji="0" lang="de-DE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Q1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4451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Versetzung, mittlerer Schulabschluss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87338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Zentrale Klausuren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f FS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KU/MU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GW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NW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RE (PL)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NW/ FS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Wahl-fach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Wahlfach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Vertiefungskurs (VK) nicht versetzungsrelevant.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</a:tr>
              <a:tr h="10001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635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VK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6193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f FS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KU/MU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GW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NW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RE (PL)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NW/ FS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Wahl-fach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Wahlfach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6828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VK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7243" name="Text Box 148"/>
          <p:cNvSpPr txBox="1">
            <a:spLocks noChangeArrowheads="1"/>
          </p:cNvSpPr>
          <p:nvPr/>
        </p:nvSpPr>
        <p:spPr bwMode="auto">
          <a:xfrm>
            <a:off x="1109663" y="3200400"/>
            <a:ext cx="5283200" cy="16986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10000"/>
              </a:spcBef>
            </a:pPr>
            <a:r>
              <a:rPr lang="de-DE" sz="1200"/>
              <a:t>Belegung von 38 – 40 anrechenbaren Kursen </a:t>
            </a:r>
          </a:p>
          <a:p>
            <a:pPr marL="342900" indent="-342900">
              <a:spcBef>
                <a:spcPct val="10000"/>
              </a:spcBef>
            </a:pPr>
            <a:r>
              <a:rPr lang="de-DE" sz="1200"/>
              <a:t>Fortführung als GK oder LK verpflichtend:</a:t>
            </a:r>
          </a:p>
          <a:p>
            <a:pPr marL="342900" indent="-342900">
              <a:spcBef>
                <a:spcPct val="10000"/>
              </a:spcBef>
              <a:buFontTx/>
              <a:buChar char="•"/>
            </a:pPr>
            <a:r>
              <a:rPr lang="de-DE" sz="1200"/>
              <a:t>durchgehend bis zum Abitur: </a:t>
            </a:r>
          </a:p>
          <a:p>
            <a:pPr marL="342900" indent="-342900">
              <a:spcBef>
                <a:spcPct val="10000"/>
              </a:spcBef>
            </a:pPr>
            <a:r>
              <a:rPr lang="de-DE" sz="1200"/>
              <a:t>	D, M, eine FS, eine GW, eine NW,  SP, </a:t>
            </a:r>
          </a:p>
          <a:p>
            <a:pPr marL="342900" indent="-342900">
              <a:spcBef>
                <a:spcPct val="10000"/>
              </a:spcBef>
            </a:pPr>
            <a:r>
              <a:rPr lang="de-DE" sz="1200"/>
              <a:t>	zweite FS oder zweites nw-tc. Fach </a:t>
            </a:r>
          </a:p>
          <a:p>
            <a:pPr marL="342900" indent="-342900">
              <a:spcBef>
                <a:spcPct val="10000"/>
              </a:spcBef>
              <a:buFontTx/>
              <a:buChar char="•"/>
            </a:pPr>
            <a:r>
              <a:rPr lang="de-DE" sz="1200"/>
              <a:t>mind. bis Ende Q1:    </a:t>
            </a:r>
          </a:p>
          <a:p>
            <a:pPr marL="342900" indent="-342900">
              <a:spcBef>
                <a:spcPct val="10000"/>
              </a:spcBef>
            </a:pPr>
            <a:r>
              <a:rPr lang="de-DE" sz="1200"/>
              <a:t>	KU/MU (bzw. Ersatzkurse in Q2)</a:t>
            </a:r>
          </a:p>
          <a:p>
            <a:pPr marL="342900" indent="-342900">
              <a:spcBef>
                <a:spcPct val="10000"/>
              </a:spcBef>
            </a:pPr>
            <a:r>
              <a:rPr lang="de-DE" sz="1200"/>
              <a:t>       RE (ersatzweise PL)</a:t>
            </a:r>
          </a:p>
        </p:txBody>
      </p:sp>
      <p:sp>
        <p:nvSpPr>
          <p:cNvPr id="197781" name="Text Box 149"/>
          <p:cNvSpPr txBox="1">
            <a:spLocks noChangeArrowheads="1"/>
          </p:cNvSpPr>
          <p:nvPr/>
        </p:nvSpPr>
        <p:spPr bwMode="auto">
          <a:xfrm>
            <a:off x="114300" y="3890963"/>
            <a:ext cx="533400" cy="419100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800" b="1">
                <a:ea typeface="+mn-ea"/>
              </a:rPr>
              <a:t>FHR schul. Teil</a:t>
            </a:r>
            <a:endParaRPr lang="de-DE" sz="800" b="1">
              <a:effectLst>
                <a:outerShdw blurRad="38100" dist="38100" dir="2700000" algn="tl">
                  <a:srgbClr val="FFFFFF"/>
                </a:outerShdw>
              </a:effectLst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E15B1C8-4B9E-4D85-837E-872F027703B2}" type="slidenum">
              <a:rPr lang="de-DE"/>
              <a:pPr/>
              <a:t>29</a:t>
            </a:fld>
            <a:endParaRPr lang="de-DE"/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14375"/>
            <a:ext cx="8964613" cy="7937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de-DE" sz="800" b="1" smtClean="0">
                <a:solidFill>
                  <a:schemeClr val="tx2"/>
                </a:solidFill>
                <a:ea typeface="ＭＳ Ｐゴシック" pitchFamily="34" charset="-128"/>
              </a:rPr>
              <a:t>	</a:t>
            </a:r>
            <a:r>
              <a:rPr lang="de-DE" sz="2000" b="1" smtClean="0">
                <a:solidFill>
                  <a:schemeClr val="tx2"/>
                </a:solidFill>
                <a:ea typeface="ＭＳ Ｐゴシック" pitchFamily="34" charset="-128"/>
              </a:rPr>
              <a:t>Zulassung zum Abitur – Leistungsdefizite (weniger als 5 Punkte)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de-DE" sz="1600" b="1" smtClean="0">
                <a:solidFill>
                  <a:schemeClr val="tx2"/>
                </a:solidFill>
                <a:ea typeface="ＭＳ Ｐゴシック" pitchFamily="34" charset="-128"/>
              </a:rPr>
              <a:t>bei Einbringung von allen 4 Kursen der Abiturfächer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de-DE" sz="3600" b="1" smtClean="0">
              <a:solidFill>
                <a:schemeClr val="tx2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sz="800" smtClean="0">
                <a:ea typeface="ＭＳ Ｐゴシック" pitchFamily="34" charset="-128"/>
                <a:sym typeface="Wingdings" pitchFamily="2" charset="2"/>
              </a:rPr>
              <a:t>	</a:t>
            </a:r>
            <a:endParaRPr lang="de-DE" sz="800" b="1" smtClean="0">
              <a:ea typeface="ＭＳ Ｐゴシック" pitchFamily="34" charset="-128"/>
            </a:endParaRPr>
          </a:p>
        </p:txBody>
      </p:sp>
      <p:sp>
        <p:nvSpPr>
          <p:cNvPr id="49155" name="Rectangle 5"/>
          <p:cNvSpPr>
            <a:spLocks noChangeArrowheads="1"/>
          </p:cNvSpPr>
          <p:nvPr/>
        </p:nvSpPr>
        <p:spPr bwMode="auto">
          <a:xfrm>
            <a:off x="0" y="1895475"/>
            <a:ext cx="9144000" cy="3571875"/>
          </a:xfrm>
          <a:prstGeom prst="rect">
            <a:avLst/>
          </a:prstGeom>
          <a:solidFill>
            <a:srgbClr val="E5FF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de-DE" sz="1600"/>
              <a:t>	</a:t>
            </a:r>
            <a:endParaRPr lang="de-DE" sz="8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de-DE" sz="800"/>
              <a:t>	</a:t>
            </a:r>
            <a:r>
              <a:rPr lang="de-DE" sz="1600"/>
              <a:t>Bei Einbringung von: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de-DE" sz="16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de-DE" sz="1600"/>
              <a:t>	</a:t>
            </a:r>
            <a:r>
              <a:rPr lang="de-DE" sz="1600" b="1"/>
              <a:t>35 - 37</a:t>
            </a:r>
            <a:r>
              <a:rPr lang="de-DE" sz="1600"/>
              <a:t> Kursen:		</a:t>
            </a:r>
            <a:r>
              <a:rPr lang="de-DE" sz="1600" b="1"/>
              <a:t>7 Defizite</a:t>
            </a:r>
            <a:r>
              <a:rPr lang="de-DE" sz="1600"/>
              <a:t>, davon </a:t>
            </a:r>
            <a:r>
              <a:rPr lang="de-DE" sz="1600" b="1"/>
              <a:t>höchstens 3 Leistungskursdefizite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de-DE" sz="1600"/>
              <a:t>	</a:t>
            </a:r>
            <a:r>
              <a:rPr lang="de-DE" sz="1600" b="1"/>
              <a:t>38 - 40</a:t>
            </a:r>
            <a:r>
              <a:rPr lang="de-DE" sz="1600"/>
              <a:t> Kursen:		</a:t>
            </a:r>
            <a:r>
              <a:rPr lang="de-DE" sz="1600" b="1"/>
              <a:t>8 Defizite</a:t>
            </a:r>
            <a:r>
              <a:rPr lang="de-DE" sz="1600"/>
              <a:t>, davon </a:t>
            </a:r>
            <a:r>
              <a:rPr lang="de-DE" sz="1600" b="1"/>
              <a:t>höchstens 3 Leistungskursdefizite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de-DE" sz="16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de-DE" sz="1600"/>
              <a:t>	</a:t>
            </a:r>
            <a:r>
              <a:rPr lang="de-DE" sz="1600" b="1"/>
              <a:t>Kein anzurechnender Kurs darf mit 0 Punkten</a:t>
            </a:r>
            <a:r>
              <a:rPr lang="de-DE" sz="1600"/>
              <a:t> abgeschlossen werden.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de-DE" sz="16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de-DE" sz="1600"/>
              <a:t>	In </a:t>
            </a:r>
            <a:r>
              <a:rPr lang="de-DE" sz="1600" b="1"/>
              <a:t>Block I müssen mindestens 200 Punkte</a:t>
            </a:r>
            <a:r>
              <a:rPr lang="de-DE" sz="1600"/>
              <a:t> erreicht werden.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liennummernplatzhalt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857CFD8-8EF6-43D1-9D59-4D5D307517E8}" type="slidenum">
              <a:rPr lang="de-DE"/>
              <a:pPr/>
              <a:t>3</a:t>
            </a:fld>
            <a:endParaRPr lang="de-DE"/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graphicFrame>
        <p:nvGraphicFramePr>
          <p:cNvPr id="17446" name="Group 38"/>
          <p:cNvGraphicFramePr>
            <a:graphicFrameLocks noGrp="1"/>
          </p:cNvGraphicFramePr>
          <p:nvPr>
            <p:ph sz="half" idx="2"/>
          </p:nvPr>
        </p:nvGraphicFramePr>
        <p:xfrm>
          <a:off x="0" y="287338"/>
          <a:ext cx="9144000" cy="6376989"/>
        </p:xfrm>
        <a:graphic>
          <a:graphicData uri="http://schemas.openxmlformats.org/drawingml/2006/table">
            <a:tbl>
              <a:tblPr/>
              <a:tblGrid>
                <a:gridCol w="6188075"/>
                <a:gridCol w="2955925"/>
              </a:tblGrid>
              <a:tr h="10207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Die gymnasiale Oberstufe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257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556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Abiturzeugnis (Ergebnisse aus Block I und Block II)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6254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Abiturprüfungen (Block II)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4B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556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Zulassung zu den Abiturprüfungen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308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2. Jahr der Qualifikationsphase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(2 Kurshalbjahre)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(Block I)</a:t>
                      </a: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</a:tr>
              <a:tr h="963613">
                <a:tc>
                  <a:txBody>
                    <a:bodyPr/>
                    <a:lstStyle/>
                    <a:p>
                      <a:pPr marL="361950" marR="0" lvl="0" indent="-3619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Jahr der Qualifikationsphase</a:t>
                      </a:r>
                    </a:p>
                    <a:p>
                      <a:pPr marL="361950" marR="0" lvl="0" indent="-3619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(2 Kurshalbjahre)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556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Versetzung (mittlerer Schulabschluss)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7921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Einführungsphase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1884" name="Text Box 156"/>
          <p:cNvSpPr txBox="1">
            <a:spLocks noChangeArrowheads="1"/>
          </p:cNvSpPr>
          <p:nvPr/>
        </p:nvSpPr>
        <p:spPr bwMode="auto">
          <a:xfrm>
            <a:off x="5010150" y="4071938"/>
            <a:ext cx="1085850" cy="4191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200" b="1">
                <a:ea typeface="+mn-ea"/>
              </a:rPr>
              <a:t>FHR </a:t>
            </a:r>
          </a:p>
          <a:p>
            <a:pPr algn="ctr">
              <a:defRPr/>
            </a:pPr>
            <a:r>
              <a:rPr lang="de-DE" sz="1200" b="1">
                <a:ea typeface="+mn-ea"/>
              </a:rPr>
              <a:t>schul. Teil</a:t>
            </a:r>
            <a:endParaRPr lang="de-DE" sz="1200" b="1">
              <a:effectLst>
                <a:outerShdw blurRad="38100" dist="38100" dir="2700000" algn="tl">
                  <a:srgbClr val="FFFFFF"/>
                </a:outerShdw>
              </a:effectLst>
              <a:ea typeface="+mn-ea"/>
            </a:endParaRPr>
          </a:p>
        </p:txBody>
      </p:sp>
      <p:sp>
        <p:nvSpPr>
          <p:cNvPr id="20506" name="AutoShape 157"/>
          <p:cNvSpPr>
            <a:spLocks noChangeArrowheads="1"/>
          </p:cNvSpPr>
          <p:nvPr/>
        </p:nvSpPr>
        <p:spPr bwMode="auto">
          <a:xfrm>
            <a:off x="1276350" y="4819650"/>
            <a:ext cx="374650" cy="561975"/>
          </a:xfrm>
          <a:prstGeom prst="upArrow">
            <a:avLst>
              <a:gd name="adj1" fmla="val 50000"/>
              <a:gd name="adj2" fmla="val 37500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sz="1800"/>
          </a:p>
        </p:txBody>
      </p:sp>
      <p:sp>
        <p:nvSpPr>
          <p:cNvPr id="20507" name="AutoShape 158"/>
          <p:cNvSpPr>
            <a:spLocks noChangeArrowheads="1"/>
          </p:cNvSpPr>
          <p:nvPr/>
        </p:nvSpPr>
        <p:spPr bwMode="auto">
          <a:xfrm>
            <a:off x="7112000" y="2921000"/>
            <a:ext cx="374650" cy="561975"/>
          </a:xfrm>
          <a:prstGeom prst="upArrow">
            <a:avLst>
              <a:gd name="adj1" fmla="val 50000"/>
              <a:gd name="adj2" fmla="val 37500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sz="1800"/>
          </a:p>
        </p:txBody>
      </p:sp>
      <p:sp>
        <p:nvSpPr>
          <p:cNvPr id="20508" name="AutoShape 161"/>
          <p:cNvSpPr>
            <a:spLocks noChangeArrowheads="1"/>
          </p:cNvSpPr>
          <p:nvPr/>
        </p:nvSpPr>
        <p:spPr bwMode="auto">
          <a:xfrm rot="5400000">
            <a:off x="5930901" y="3549650"/>
            <a:ext cx="374650" cy="561975"/>
          </a:xfrm>
          <a:prstGeom prst="upArrow">
            <a:avLst>
              <a:gd name="adj1" fmla="val 50000"/>
              <a:gd name="adj2" fmla="val 37500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sz="1800"/>
          </a:p>
        </p:txBody>
      </p:sp>
      <p:sp>
        <p:nvSpPr>
          <p:cNvPr id="20509" name="AutoShape 162"/>
          <p:cNvSpPr>
            <a:spLocks noChangeArrowheads="1"/>
          </p:cNvSpPr>
          <p:nvPr/>
        </p:nvSpPr>
        <p:spPr bwMode="auto">
          <a:xfrm rot="5400000">
            <a:off x="5949951" y="4483100"/>
            <a:ext cx="374650" cy="561975"/>
          </a:xfrm>
          <a:prstGeom prst="upArrow">
            <a:avLst>
              <a:gd name="adj1" fmla="val 50000"/>
              <a:gd name="adj2" fmla="val 37500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2DF3F03-035A-41C7-AE13-AFE94FD18BED}" type="slidenum">
              <a:rPr lang="de-DE"/>
              <a:pPr/>
              <a:t>30</a:t>
            </a:fld>
            <a:endParaRPr lang="de-DE"/>
          </a:p>
        </p:txBody>
      </p:sp>
      <p:sp>
        <p:nvSpPr>
          <p:cNvPr id="50178" name="Rectangle 4"/>
          <p:cNvSpPr>
            <a:spLocks noChangeArrowheads="1"/>
          </p:cNvSpPr>
          <p:nvPr/>
        </p:nvSpPr>
        <p:spPr bwMode="auto">
          <a:xfrm>
            <a:off x="169863" y="1336675"/>
            <a:ext cx="8974137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de-DE" sz="3200">
              <a:latin typeface="Arial-BoldMT" charset="0"/>
            </a:endParaRPr>
          </a:p>
        </p:txBody>
      </p:sp>
      <p:sp>
        <p:nvSpPr>
          <p:cNvPr id="50179" name="Rectangle 5"/>
          <p:cNvSpPr>
            <a:spLocks noChangeArrowheads="1"/>
          </p:cNvSpPr>
          <p:nvPr/>
        </p:nvSpPr>
        <p:spPr bwMode="auto">
          <a:xfrm>
            <a:off x="169863" y="442913"/>
            <a:ext cx="8974137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b="1">
                <a:latin typeface="Arial-BoldMT" charset="0"/>
              </a:rPr>
              <a:t>Berechnung der Gesamtqualifikation</a:t>
            </a:r>
          </a:p>
          <a:p>
            <a:pPr algn="ctr"/>
            <a:r>
              <a:rPr lang="de-DE" b="1">
                <a:latin typeface="Arial-BoldMT" charset="0"/>
              </a:rPr>
              <a:t>Basis: 102 Wochenstunden </a:t>
            </a:r>
            <a:r>
              <a:rPr lang="de-DE">
                <a:latin typeface="Arial-BoldMT" charset="0"/>
              </a:rPr>
              <a:t/>
            </a:r>
            <a:br>
              <a:rPr lang="de-DE">
                <a:latin typeface="Arial-BoldMT" charset="0"/>
              </a:rPr>
            </a:br>
            <a:endParaRPr lang="de-DE">
              <a:latin typeface="Arial-BoldMT" charset="0"/>
            </a:endParaRPr>
          </a:p>
        </p:txBody>
      </p:sp>
      <p:sp>
        <p:nvSpPr>
          <p:cNvPr id="5018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14300" y="1419225"/>
            <a:ext cx="8788400" cy="27432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b="1" smtClean="0">
                <a:ea typeface="ＭＳ Ｐゴシック" pitchFamily="34" charset="-128"/>
              </a:rPr>
              <a:t>Block I (mindestens 200, höchstens 600 Punkte)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b="1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de-DE" sz="1500" smtClean="0">
                <a:ea typeface="ＭＳ Ｐゴシック" pitchFamily="34" charset="-128"/>
              </a:rPr>
              <a:t>Einbringung von</a:t>
            </a:r>
            <a:r>
              <a:rPr lang="de-DE" sz="1500" b="1" smtClean="0">
                <a:ea typeface="ＭＳ Ｐゴシック" pitchFamily="34" charset="-128"/>
              </a:rPr>
              <a:t> 35 – 40 anrechenbaren Kursen der</a:t>
            </a:r>
            <a:r>
              <a:rPr lang="de-DE" sz="1500" smtClean="0">
                <a:ea typeface="ＭＳ Ｐゴシック" pitchFamily="34" charset="-128"/>
              </a:rPr>
              <a:t> 4 Halbjahre der Qualifikationsphase.</a:t>
            </a:r>
          </a:p>
          <a:p>
            <a:pPr eaLnBrk="1" hangingPunct="1">
              <a:lnSpc>
                <a:spcPct val="80000"/>
              </a:lnSpc>
            </a:pPr>
            <a:r>
              <a:rPr lang="de-DE" sz="1500" smtClean="0">
                <a:ea typeface="ＭＳ Ｐゴシック" pitchFamily="34" charset="-128"/>
              </a:rPr>
              <a:t>Pflichtkurse gem. § 28 APO-GOSt.</a:t>
            </a:r>
          </a:p>
          <a:p>
            <a:r>
              <a:rPr lang="de-DE" sz="1600" smtClean="0">
                <a:ea typeface="ＭＳ Ｐゴシック" pitchFamily="34" charset="-128"/>
              </a:rPr>
              <a:t>Leistungskurspunkte zählen doppelt, Grundkurse einfach. </a:t>
            </a:r>
          </a:p>
          <a:p>
            <a:r>
              <a:rPr lang="de-DE" sz="1400" smtClean="0">
                <a:ea typeface="ＭＳ Ｐゴシック" pitchFamily="34" charset="-128"/>
              </a:rPr>
              <a:t>Endnote im Projektkurs kann im Umfang von 2 Halbjahresnoten auf die Grundkurse angerechnet   </a:t>
            </a:r>
            <a:br>
              <a:rPr lang="de-DE" sz="1400" smtClean="0">
                <a:ea typeface="ＭＳ Ｐゴシック" pitchFamily="34" charset="-128"/>
              </a:rPr>
            </a:br>
            <a:r>
              <a:rPr lang="de-DE" sz="1400" smtClean="0">
                <a:ea typeface="ＭＳ Ｐゴシック" pitchFamily="34" charset="-128"/>
              </a:rPr>
              <a:t>werden.</a:t>
            </a:r>
            <a:endParaRPr lang="de-DE" sz="15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de-DE" sz="1500" smtClean="0">
                <a:ea typeface="ＭＳ Ｐゴシック" pitchFamily="34" charset="-128"/>
              </a:rPr>
              <a:t>Berechnung gemäß Formel: </a:t>
            </a:r>
            <a:r>
              <a:rPr lang="de-DE" sz="1500" b="1" smtClean="0">
                <a:ea typeface="ＭＳ Ｐゴシック" pitchFamily="34" charset="-128"/>
              </a:rPr>
              <a:t>E I = (P : S) x 40;  z.B.: 215 : 43 (27 GK plus 8 LK) x 40 = </a:t>
            </a:r>
            <a:r>
              <a:rPr lang="de-DE" sz="1500" b="1" u="sng" smtClean="0">
                <a:ea typeface="ＭＳ Ｐゴシック" pitchFamily="34" charset="-128"/>
              </a:rPr>
              <a:t>200</a:t>
            </a:r>
            <a:r>
              <a:rPr lang="de-DE" sz="1500" b="1" smtClean="0">
                <a:ea typeface="ＭＳ Ｐゴシック" pitchFamily="34" charset="-128"/>
              </a:rPr>
              <a:t>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sz="1500" smtClean="0">
                <a:ea typeface="ＭＳ Ｐゴシック" pitchFamily="34" charset="-128"/>
              </a:rPr>
              <a:t>      </a:t>
            </a:r>
            <a:r>
              <a:rPr lang="de-DE" sz="1000" smtClean="0">
                <a:ea typeface="ＭＳ Ｐゴシック" pitchFamily="34" charset="-128"/>
              </a:rPr>
              <a:t>E I = (Gesamt-)Ergebnis Block 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sz="1000" smtClean="0">
                <a:ea typeface="ＭＳ Ｐゴシック" pitchFamily="34" charset="-128"/>
              </a:rPr>
              <a:t>	P = Erzielte Punkte in den eingebrachten Fächern in vier Schulhalbjahren</a:t>
            </a:r>
          </a:p>
          <a:p>
            <a:r>
              <a:rPr lang="de-DE" sz="1000" smtClean="0">
                <a:ea typeface="ＭＳ Ｐゴシック" pitchFamily="34" charset="-128"/>
              </a:rPr>
              <a:t>S = Schulhalbjahresergebnisse (Anzahl der „Kurse</a:t>
            </a:r>
            <a:r>
              <a:rPr lang="ja-JP" altLang="de-DE" sz="1000" smtClean="0">
                <a:ea typeface="ＭＳ Ｐゴシック" pitchFamily="34" charset="-128"/>
              </a:rPr>
              <a:t>“</a:t>
            </a:r>
            <a:r>
              <a:rPr lang="de-DE" altLang="ja-JP" sz="1000" smtClean="0">
                <a:ea typeface="ＭＳ Ｐゴシック" pitchFamily="34" charset="-128"/>
              </a:rPr>
              <a:t>) </a:t>
            </a:r>
            <a:endParaRPr lang="de-DE" altLang="ja-JP" sz="8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sz="10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de-DE" sz="1000" smtClean="0">
              <a:ea typeface="ＭＳ Ｐゴシック" pitchFamily="34" charset="-128"/>
            </a:endParaRPr>
          </a:p>
        </p:txBody>
      </p:sp>
      <p:sp>
        <p:nvSpPr>
          <p:cNvPr id="50181" name="Rectangle 7"/>
          <p:cNvSpPr>
            <a:spLocks noChangeArrowheads="1"/>
          </p:cNvSpPr>
          <p:nvPr/>
        </p:nvSpPr>
        <p:spPr bwMode="auto">
          <a:xfrm>
            <a:off x="134938" y="4471988"/>
            <a:ext cx="8824912" cy="815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de-DE" sz="2000" b="1"/>
              <a:t>Block II (mindestens 100, höchstens 300 Punkte):</a:t>
            </a:r>
          </a:p>
          <a:p>
            <a:r>
              <a:rPr lang="de-DE" sz="1800"/>
              <a:t>Leistungen in den 4 Fächern der Abiturprüfung (je fünffache Wertung)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8CA7E89-005C-4D5B-B6E2-264C449E9527}" type="slidenum">
              <a:rPr lang="de-DE"/>
              <a:pPr/>
              <a:t>31</a:t>
            </a:fld>
            <a:endParaRPr lang="de-DE"/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sp>
        <p:nvSpPr>
          <p:cNvPr id="51203" name="Rectangle 4"/>
          <p:cNvSpPr>
            <a:spLocks noChangeArrowheads="1"/>
          </p:cNvSpPr>
          <p:nvPr/>
        </p:nvSpPr>
        <p:spPr bwMode="auto">
          <a:xfrm>
            <a:off x="1679575" y="903288"/>
            <a:ext cx="58975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de-DE" sz="1800"/>
          </a:p>
        </p:txBody>
      </p:sp>
      <p:graphicFrame>
        <p:nvGraphicFramePr>
          <p:cNvPr id="32910" name="Group 142"/>
          <p:cNvGraphicFramePr>
            <a:graphicFrameLocks noGrp="1"/>
          </p:cNvGraphicFramePr>
          <p:nvPr/>
        </p:nvGraphicFramePr>
        <p:xfrm>
          <a:off x="0" y="762000"/>
          <a:ext cx="8993188" cy="5448304"/>
        </p:xfrm>
        <a:graphic>
          <a:graphicData uri="http://schemas.openxmlformats.org/drawingml/2006/table">
            <a:tbl>
              <a:tblPr/>
              <a:tblGrid>
                <a:gridCol w="655638"/>
                <a:gridCol w="2852737"/>
                <a:gridCol w="1106488"/>
                <a:gridCol w="1062037"/>
                <a:gridCol w="792163"/>
                <a:gridCol w="846137"/>
                <a:gridCol w="792163"/>
                <a:gridCol w="885825"/>
              </a:tblGrid>
              <a:tr h="811213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Schullaufbahnbeispiel 1: Naturwissenschaftlicher Schwerpunkt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65113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Einführungsphase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Abiturfach</a:t>
                      </a:r>
                      <a:endParaRPr kumimoji="0" lang="de-D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Q1</a:t>
                      </a:r>
                      <a:endParaRPr kumimoji="0" lang="de-D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Q2</a:t>
                      </a:r>
                      <a:endParaRPr kumimoji="0" lang="de-D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Anzahl der anrechenbaren Kurse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</a:t>
                      </a:r>
                      <a:endParaRPr kumimoji="0" lang="de-D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de-D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</a:t>
                      </a:r>
                      <a:endParaRPr kumimoji="0" lang="de-D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  <a:endParaRPr kumimoji="0" lang="de-D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Deutsch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Englisch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Kunst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Geschichte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Sozialwissenschaften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Mathematik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Chemie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Physik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Religion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Sport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Vertiefung E</a:t>
                      </a: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WStd</a:t>
                      </a: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Vertiefung M</a:t>
                      </a: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651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34 WStd.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65113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Insgesamt 102 Wochenstunden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1335" name="Text Box 136"/>
          <p:cNvSpPr txBox="1">
            <a:spLocks noChangeArrowheads="1"/>
          </p:cNvSpPr>
          <p:nvPr/>
        </p:nvSpPr>
        <p:spPr bwMode="auto">
          <a:xfrm>
            <a:off x="8308975" y="1044575"/>
            <a:ext cx="498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b="1">
                <a:latin typeface="Century Gothic" pitchFamily="34" charset="0"/>
              </a:rPr>
              <a:t>G8</a:t>
            </a:r>
          </a:p>
        </p:txBody>
      </p:sp>
      <p:sp>
        <p:nvSpPr>
          <p:cNvPr id="212105" name="Text Box 137"/>
          <p:cNvSpPr txBox="1">
            <a:spLocks noChangeArrowheads="1"/>
          </p:cNvSpPr>
          <p:nvPr/>
        </p:nvSpPr>
        <p:spPr bwMode="auto">
          <a:xfrm>
            <a:off x="0" y="6102350"/>
            <a:ext cx="88550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de-DE" sz="1800">
              <a:effectLst>
                <a:outerShdw blurRad="38100" dist="38100" dir="2700000" algn="tl">
                  <a:srgbClr val="C0C0C0"/>
                </a:outerShdw>
              </a:effectLst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CDAF67A-DEF0-4580-83C5-ED44C09CFFAB}" type="slidenum">
              <a:rPr lang="de-DE"/>
              <a:pPr/>
              <a:t>32</a:t>
            </a:fld>
            <a:endParaRPr lang="de-DE"/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graphicFrame>
        <p:nvGraphicFramePr>
          <p:cNvPr id="33941" name="Group 149"/>
          <p:cNvGraphicFramePr>
            <a:graphicFrameLocks noGrp="1"/>
          </p:cNvGraphicFramePr>
          <p:nvPr/>
        </p:nvGraphicFramePr>
        <p:xfrm>
          <a:off x="0" y="381000"/>
          <a:ext cx="8856663" cy="5962655"/>
        </p:xfrm>
        <a:graphic>
          <a:graphicData uri="http://schemas.openxmlformats.org/drawingml/2006/table">
            <a:tbl>
              <a:tblPr/>
              <a:tblGrid>
                <a:gridCol w="614363"/>
                <a:gridCol w="2679700"/>
                <a:gridCol w="1023937"/>
                <a:gridCol w="820738"/>
                <a:gridCol w="939800"/>
                <a:gridCol w="911225"/>
                <a:gridCol w="936625"/>
                <a:gridCol w="930275"/>
              </a:tblGrid>
              <a:tr h="493713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Schullaufbahnbeispiel 2 – Fremdsprachlicher Schwerpunkt</a:t>
                      </a: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63538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Einführungsphase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Abiturfach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Q1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Q2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Anzahl der anrechenbaren Kurse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Deutsch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Französisch (ab 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Latein (ab 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Spanisch (neu)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Kunst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Geschichte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GZ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GZ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Sozialwissenschaften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Mathematik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Physik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Religion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Sport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34 WStd.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WStd</a:t>
                      </a: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Insgesamt 104 Wochenstunden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A4FB51A-650A-49A6-AF9D-D3E2D062228E}" type="slidenum">
              <a:rPr lang="de-DE"/>
              <a:pPr/>
              <a:t>33</a:t>
            </a:fld>
            <a:endParaRPr lang="de-DE"/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graphicFrame>
        <p:nvGraphicFramePr>
          <p:cNvPr id="34989" name="Group 173"/>
          <p:cNvGraphicFramePr>
            <a:graphicFrameLocks noGrp="1"/>
          </p:cNvGraphicFramePr>
          <p:nvPr>
            <p:ph type="tbl" idx="1"/>
          </p:nvPr>
        </p:nvGraphicFramePr>
        <p:xfrm>
          <a:off x="0" y="314325"/>
          <a:ext cx="9144000" cy="6462719"/>
        </p:xfrm>
        <a:graphic>
          <a:graphicData uri="http://schemas.openxmlformats.org/drawingml/2006/table">
            <a:tbl>
              <a:tblPr/>
              <a:tblGrid>
                <a:gridCol w="635000"/>
                <a:gridCol w="2765425"/>
                <a:gridCol w="1057275"/>
                <a:gridCol w="847725"/>
                <a:gridCol w="969963"/>
                <a:gridCol w="941387"/>
                <a:gridCol w="966788"/>
                <a:gridCol w="960437"/>
              </a:tblGrid>
              <a:tr h="411163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Schullaufbahnbeispiel 3 – weitere Gesellschaftswissenschaften</a:t>
                      </a: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06388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Einführungsphase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Abiturfach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Q1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Q2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Anzahl der anrechenbaren Kurse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Deutsch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Latein (ab 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Spanisch (neu)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Kunst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Geschichte (in Q2)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GZ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GZ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Sozialwissenschaften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Erziehungswissenschaft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Geographie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Mathematik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Biologie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Religion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Sport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VK D (in Q2)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VK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VK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Projektkurs Sozialwiss. (in Q2)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PK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PK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34 WStd.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WStd</a:t>
                      </a: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nsgesamt 102 Wochenstunden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el 1"/>
          <p:cNvSpPr>
            <a:spLocks noGrp="1"/>
          </p:cNvSpPr>
          <p:nvPr>
            <p:ph type="title"/>
          </p:nvPr>
        </p:nvSpPr>
        <p:spPr>
          <a:xfrm>
            <a:off x="130175" y="1287463"/>
            <a:ext cx="8883650" cy="1036637"/>
          </a:xfrm>
        </p:spPr>
        <p:txBody>
          <a:bodyPr/>
          <a:lstStyle/>
          <a:p>
            <a:r>
              <a:rPr lang="de-DE" sz="2800" smtClean="0">
                <a:ea typeface="ＭＳ Ｐゴシック" pitchFamily="34" charset="-128"/>
              </a:rPr>
              <a:t>Ein internetbasiertes Planungstool für Schülerinnen, Schüler und Eltern (LUPO)</a:t>
            </a:r>
            <a:br>
              <a:rPr lang="de-DE" sz="2800" smtClean="0">
                <a:ea typeface="ＭＳ Ｐゴシック" pitchFamily="34" charset="-128"/>
              </a:rPr>
            </a:br>
            <a:r>
              <a:rPr lang="de-DE" sz="2800" smtClean="0">
                <a:ea typeface="ＭＳ Ｐゴシック" pitchFamily="34" charset="-128"/>
              </a:rPr>
              <a:t/>
            </a:r>
            <a:br>
              <a:rPr lang="de-DE" sz="2800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/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/>
            </a:r>
            <a:br>
              <a:rPr lang="de-DE" smtClean="0">
                <a:ea typeface="ＭＳ Ｐゴシック" pitchFamily="34" charset="-128"/>
              </a:rPr>
            </a:br>
            <a:endParaRPr lang="de-DE" smtClean="0">
              <a:ea typeface="ＭＳ Ｐゴシック" pitchFamily="34" charset="-128"/>
            </a:endParaRPr>
          </a:p>
        </p:txBody>
      </p:sp>
      <p:graphicFrame>
        <p:nvGraphicFramePr>
          <p:cNvPr id="40987" name="Group 27"/>
          <p:cNvGraphicFramePr>
            <a:graphicFrameLocks noGrp="1"/>
          </p:cNvGraphicFramePr>
          <p:nvPr/>
        </p:nvGraphicFramePr>
        <p:xfrm>
          <a:off x="0" y="2667000"/>
          <a:ext cx="9001125" cy="3597275"/>
        </p:xfrm>
        <a:graphic>
          <a:graphicData uri="http://schemas.openxmlformats.org/drawingml/2006/table">
            <a:tbl>
              <a:tblPr/>
              <a:tblGrid>
                <a:gridCol w="9001125"/>
              </a:tblGrid>
              <a:tr h="3597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zeigt die Wahlmöglichkeiten in der Schule an,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gibt Planungshilfen und Erläuterungen,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weist auf Planungsfehler hin,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ermöglicht  Vorausplanung bis zum Abitur,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dient als Beratungsgrundlage für die Beratungslehrer,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  <a:r>
                        <a:rPr kumimoji="0" lang="de-DE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ersetzt aber keinesfalls die Teilnahme an den Beratungsveranstaltungen  </a:t>
                      </a:r>
                      <a:br>
                        <a:rPr kumimoji="0" lang="de-DE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</a:br>
                      <a:r>
                        <a:rPr kumimoji="0" lang="de-DE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der Schule und die persönliche Beratung durch den Beratungslehrer oder   </a:t>
                      </a:r>
                      <a:br>
                        <a:rPr kumimoji="0" lang="de-DE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</a:br>
                      <a:r>
                        <a:rPr kumimoji="0" lang="de-DE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die Beratungslehrerin, die allein die Details, speziellen Rahmenbedingungen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und Konsequenzen der  individuellen Schülerwahlen umfassend im Blick hat.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endParaRPr kumimoji="0" lang="de-DE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Das Planungstool steht den Schulen zur Verfügung und kann grundsätzlich jedem Schüler und jeder Schülerin individuell zur privaten Nutzung zur Verfügung gestellt werden.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56328" name="Foliennummernplatzhalt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C23ACB0-942A-4CAD-8076-224D3178B456}" type="slidenum">
              <a:rPr lang="de-DE"/>
              <a:pPr/>
              <a:t>34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B65780A-F7F0-4B28-BA53-52020FA8788A}" type="slidenum">
              <a:rPr lang="de-DE"/>
              <a:pPr/>
              <a:t>4</a:t>
            </a:fld>
            <a:endParaRPr lang="de-DE"/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0" y="647700"/>
            <a:ext cx="9144000" cy="723900"/>
          </a:xfrm>
          <a:prstGeom prst="rect">
            <a:avLst/>
          </a:prstGeom>
          <a:solidFill>
            <a:srgbClr val="DDF0FB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600" b="1">
                <a:latin typeface="Arial-BoldMT" charset="0"/>
              </a:rPr>
              <a:t>Wochenstunden und Kurse</a:t>
            </a: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0" y="2790825"/>
            <a:ext cx="9144000" cy="343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Char char="è"/>
            </a:pPr>
            <a:r>
              <a:rPr lang="de-DE" sz="2000">
                <a:sym typeface="Wingdings" pitchFamily="2" charset="2"/>
              </a:rPr>
              <a:t> 	Anzahl der </a:t>
            </a:r>
            <a:r>
              <a:rPr lang="de-DE" sz="2000"/>
              <a:t>Wochenstunden in der gymn. Oberstufe: insgesamt </a:t>
            </a:r>
            <a:r>
              <a:rPr lang="de-DE" sz="2000" b="1"/>
              <a:t>102</a:t>
            </a:r>
            <a:r>
              <a:rPr lang="de-DE" sz="2000"/>
              <a:t>                                                                          	</a:t>
            </a:r>
            <a:r>
              <a:rPr lang="de-DE" sz="1800"/>
              <a:t>(Geringfügige Überschreitung im Rahmen der bestehenden Blockung möglich, 	jedoch ohne Anspruch);</a:t>
            </a:r>
          </a:p>
          <a:p>
            <a:pPr>
              <a:spcBef>
                <a:spcPct val="20000"/>
              </a:spcBef>
              <a:buFont typeface="Wingdings" pitchFamily="2" charset="2"/>
              <a:buChar char="è"/>
            </a:pPr>
            <a:endParaRPr lang="de-DE" sz="1800"/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de-DE" sz="2000">
                <a:sym typeface="Wingdings" pitchFamily="2" charset="2"/>
              </a:rPr>
              <a:t> 	Bandbreite je Jahrgangsstufe: </a:t>
            </a:r>
            <a:r>
              <a:rPr lang="de-DE" sz="2000" b="1">
                <a:sym typeface="Wingdings" pitchFamily="2" charset="2"/>
              </a:rPr>
              <a:t>32 – 36</a:t>
            </a:r>
            <a:r>
              <a:rPr lang="de-DE" sz="2000">
                <a:sym typeface="Wingdings" pitchFamily="2" charset="2"/>
              </a:rPr>
              <a:t> Wochenstunden 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de-DE" sz="2000">
                <a:sym typeface="Wingdings" pitchFamily="2" charset="2"/>
              </a:rPr>
              <a:t>	(durchschnittlich also </a:t>
            </a:r>
            <a:r>
              <a:rPr lang="de-DE" sz="2000" b="1">
                <a:sym typeface="Wingdings" pitchFamily="2" charset="2"/>
              </a:rPr>
              <a:t>34</a:t>
            </a:r>
            <a:r>
              <a:rPr lang="de-DE" sz="2000">
                <a:sym typeface="Wingdings" pitchFamily="2" charset="2"/>
              </a:rPr>
              <a:t> Wochenstunden).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de-DE" sz="2000">
                <a:sym typeface="Wingdings" pitchFamily="2" charset="2"/>
              </a:rPr>
              <a:t>	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de-DE" sz="2000">
                <a:sym typeface="Wingdings" pitchFamily="2" charset="2"/>
              </a:rPr>
              <a:t>	Kurse haben einen Umfang von </a:t>
            </a:r>
            <a:r>
              <a:rPr lang="de-DE" sz="2000" b="1">
                <a:sym typeface="Wingdings" pitchFamily="2" charset="2"/>
              </a:rPr>
              <a:t>2</a:t>
            </a:r>
            <a:r>
              <a:rPr lang="de-DE" sz="2000">
                <a:sym typeface="Wingdings" pitchFamily="2" charset="2"/>
              </a:rPr>
              <a:t> (z.B. Vertiefungskurse oder 	Projektkurse), </a:t>
            </a:r>
            <a:r>
              <a:rPr lang="de-DE" sz="2000" b="1">
                <a:sym typeface="Wingdings" pitchFamily="2" charset="2"/>
              </a:rPr>
              <a:t>3</a:t>
            </a:r>
            <a:r>
              <a:rPr lang="de-DE" sz="2000">
                <a:sym typeface="Wingdings" pitchFamily="2" charset="2"/>
              </a:rPr>
              <a:t> (Grundkurse) oder </a:t>
            </a:r>
            <a:r>
              <a:rPr lang="de-DE" sz="2000" b="1">
                <a:sym typeface="Wingdings" pitchFamily="2" charset="2"/>
              </a:rPr>
              <a:t>5</a:t>
            </a:r>
            <a:r>
              <a:rPr lang="de-DE" sz="2000">
                <a:sym typeface="Wingdings" pitchFamily="2" charset="2"/>
              </a:rPr>
              <a:t> (Leistungskurse) 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de-DE" sz="2000">
                <a:sym typeface="Wingdings" pitchFamily="2" charset="2"/>
              </a:rPr>
              <a:t>	Wochenstunden</a:t>
            </a:r>
          </a:p>
          <a:p>
            <a:pPr>
              <a:spcBef>
                <a:spcPct val="20000"/>
              </a:spcBef>
            </a:pPr>
            <a:endParaRPr lang="de-DE" sz="800">
              <a:sym typeface="Wingdings" pitchFamily="2" charset="2"/>
            </a:endParaRPr>
          </a:p>
          <a:p>
            <a:pPr>
              <a:spcBef>
                <a:spcPct val="20000"/>
              </a:spcBef>
              <a:buFont typeface="Wingdings" pitchFamily="2" charset="2"/>
              <a:buChar char="è"/>
            </a:pPr>
            <a:endParaRPr lang="de-DE" sz="800">
              <a:sym typeface="Wingdings" pitchFamily="2" charset="2"/>
            </a:endParaRP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endParaRPr lang="de-DE" sz="2000"/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0" y="1562100"/>
            <a:ext cx="4924425" cy="762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200" b="1" i="1">
                <a:latin typeface="Arial-BoldMT" charset="0"/>
              </a:rPr>
              <a:t>Ein Kurs entspricht der Belegung eines Faches in einem Halbjahr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liennummernplatzhalt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C4F4A2B-7D76-4351-9EC1-DC532CD9E22E}" type="slidenum">
              <a:rPr lang="de-DE"/>
              <a:pPr/>
              <a:t>5</a:t>
            </a:fld>
            <a:endParaRPr lang="de-DE"/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graphicFrame>
        <p:nvGraphicFramePr>
          <p:cNvPr id="19504" name="Group 48"/>
          <p:cNvGraphicFramePr>
            <a:graphicFrameLocks noGrp="1"/>
          </p:cNvGraphicFramePr>
          <p:nvPr>
            <p:ph sz="half" idx="1"/>
          </p:nvPr>
        </p:nvGraphicFramePr>
        <p:xfrm>
          <a:off x="0" y="285750"/>
          <a:ext cx="9144000" cy="536575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Aufgabenfelder und Fächer</a:t>
                      </a:r>
                      <a:endParaRPr kumimoji="0" lang="de-DE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507" name="Group 51"/>
          <p:cNvGraphicFramePr>
            <a:graphicFrameLocks noGrp="1"/>
          </p:cNvGraphicFramePr>
          <p:nvPr>
            <p:ph sz="half" idx="2"/>
          </p:nvPr>
        </p:nvGraphicFramePr>
        <p:xfrm>
          <a:off x="0" y="876300"/>
          <a:ext cx="9144000" cy="5838826"/>
        </p:xfrm>
        <a:graphic>
          <a:graphicData uri="http://schemas.openxmlformats.org/drawingml/2006/table">
            <a:tbl>
              <a:tblPr/>
              <a:tblGrid>
                <a:gridCol w="2705100"/>
                <a:gridCol w="3114675"/>
                <a:gridCol w="3324225"/>
              </a:tblGrid>
              <a:tr h="40005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Aufgabenfeld I 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sprachlich-literarisch-künstlerisch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Deutsch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6286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alle Fremdsprachen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(E, L, F, S, I, NL, GR)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3619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Kunst und Musik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1406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Aufgabenfeld II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E3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gesellschaftswissenschaftlich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E3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Geschichte, Sozialwissenschaften, Geographie, Erziehungswissenschaft, Psychologie, Recht, Philosophie</a:t>
                      </a:r>
                      <a:endParaRPr kumimoji="0" lang="de-DE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E37"/>
                    </a:solidFill>
                  </a:tcPr>
                </a:tc>
              </a:tr>
              <a:tr h="3587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Aufgabenfeld III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mathematisch-naturwissenschaftlich-technisch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Mathematik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88423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Biologie, Physik, Chemie, Informatik, Technik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3254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außerhalb der Aufgabenfelder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Religion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492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Sport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Vertiefungsfächer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in Deutsch, Mathematik und den fortgeführten Fremdsprachen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Projektkurse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in Anbindung an ein Referenzfach (nur in der Qualifikationsphase)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2F7341A-F18C-4113-9D55-EF7864133FB6}" type="slidenum">
              <a:rPr lang="de-DE"/>
              <a:pPr/>
              <a:t>6</a:t>
            </a:fld>
            <a:endParaRPr lang="de-DE"/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0" y="1338263"/>
            <a:ext cx="9144000" cy="491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de-DE" sz="1800" dirty="0">
                <a:sym typeface="Wingdings" pitchFamily="2" charset="2"/>
              </a:rPr>
              <a:t></a:t>
            </a:r>
            <a:r>
              <a:rPr lang="de-DE" sz="1800" dirty="0"/>
              <a:t>		</a:t>
            </a:r>
            <a:r>
              <a:rPr lang="de-DE" sz="1800" b="1" dirty="0"/>
              <a:t>Zweistündige Halbjahreskurse</a:t>
            </a:r>
            <a:endParaRPr lang="de-DE" sz="18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de-DE" sz="1800" dirty="0">
              <a:sym typeface="Wingdings" pitchFamily="2" charset="2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è"/>
            </a:pPr>
            <a:r>
              <a:rPr lang="de-DE" sz="1800" dirty="0">
                <a:sym typeface="Wingdings" pitchFamily="2" charset="2"/>
              </a:rPr>
              <a:t> 	H</a:t>
            </a:r>
            <a:r>
              <a:rPr lang="de-DE" sz="1800" dirty="0"/>
              <a:t>albjährlicher Wechsel ist möglich.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de-DE" sz="18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è"/>
            </a:pPr>
            <a:r>
              <a:rPr lang="de-DE" sz="1800" dirty="0"/>
              <a:t> 	</a:t>
            </a:r>
            <a:r>
              <a:rPr lang="de-DE" sz="1800" b="1" dirty="0"/>
              <a:t>Förderung </a:t>
            </a:r>
            <a:r>
              <a:rPr lang="de-DE" sz="1800" dirty="0" smtClean="0"/>
              <a:t>im </a:t>
            </a:r>
            <a:r>
              <a:rPr lang="de-DE" sz="1800" dirty="0"/>
              <a:t>Kernfachbereich: D, M, Fremdsprache.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de-DE" sz="18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è"/>
            </a:pPr>
            <a:r>
              <a:rPr lang="de-DE" sz="1800" dirty="0"/>
              <a:t> 	Integraler Bestandteil des Fächerangebotes der Schule.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de-DE" sz="18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è"/>
            </a:pPr>
            <a:r>
              <a:rPr lang="de-DE" sz="1800" dirty="0">
                <a:sym typeface="Wingdings" pitchFamily="2" charset="2"/>
              </a:rPr>
              <a:t> 	Über die Teilnahme entscheidet die Schule (Begrenzung der Teilnahme </a:t>
            </a:r>
            <a:r>
              <a:rPr lang="de-DE" sz="1800" dirty="0" smtClean="0">
                <a:sym typeface="Wingdings" pitchFamily="2" charset="2"/>
              </a:rPr>
              <a:t>     	aufgrund der Möglichkeiten der Schule).</a:t>
            </a:r>
            <a:endParaRPr lang="de-DE" sz="18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de-DE" sz="1800" dirty="0">
              <a:sym typeface="Wingdings" pitchFamily="2" charset="2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è"/>
            </a:pPr>
            <a:r>
              <a:rPr lang="de-DE" sz="1800" dirty="0"/>
              <a:t> 	</a:t>
            </a:r>
            <a:r>
              <a:rPr lang="de-DE" sz="1800" b="1" dirty="0"/>
              <a:t>Keine Benotung</a:t>
            </a:r>
            <a:r>
              <a:rPr lang="de-DE" sz="1800" dirty="0"/>
              <a:t>, sondern </a:t>
            </a:r>
            <a:r>
              <a:rPr lang="de-DE" sz="1800" dirty="0" smtClean="0"/>
              <a:t>lediglich eine Teilnahmebescheinigung;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</a:pPr>
            <a:r>
              <a:rPr lang="de-DE" altLang="ja-JP" sz="1800" dirty="0" smtClean="0"/>
              <a:t>	  </a:t>
            </a:r>
            <a:r>
              <a:rPr lang="de-DE" altLang="ja-JP" sz="1800" dirty="0"/>
              <a:t>Fehlzeiten werden auf dem Zeugnis vermerkt.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de-DE" sz="1800" dirty="0">
              <a:sym typeface="Wingdings" pitchFamily="2" charset="2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de-DE" sz="1800" dirty="0">
                <a:sym typeface="Wingdings" pitchFamily="2" charset="2"/>
              </a:rPr>
              <a:t>		</a:t>
            </a:r>
            <a:r>
              <a:rPr lang="de-DE" sz="1800" b="1" dirty="0"/>
              <a:t>Anrechnung auf Wochenstundenzahl</a:t>
            </a:r>
            <a:r>
              <a:rPr lang="de-DE" sz="1800" dirty="0"/>
              <a:t>, aber </a:t>
            </a:r>
            <a:r>
              <a:rPr lang="de-DE" sz="1800" b="1" dirty="0"/>
              <a:t>nicht versetzungswirksam</a:t>
            </a:r>
            <a:r>
              <a:rPr lang="de-DE" sz="1800" dirty="0"/>
              <a:t> und 	</a:t>
            </a:r>
            <a:r>
              <a:rPr lang="de-DE" sz="1800" b="1" dirty="0"/>
              <a:t>keine Anrechnung im Rahmen der Gesamtqualifikation</a:t>
            </a:r>
            <a:r>
              <a:rPr lang="de-DE" sz="1800" dirty="0"/>
              <a:t>.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0" y="388938"/>
            <a:ext cx="9144000" cy="457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/>
              <a:t>Vertiefungskurse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0B6EBF2-96D7-460C-9786-ED0114EAEB99}" type="slidenum">
              <a:rPr lang="de-DE"/>
              <a:pPr/>
              <a:t>7</a:t>
            </a:fld>
            <a:endParaRPr lang="de-DE"/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1196975"/>
            <a:ext cx="8064500" cy="5040313"/>
          </a:xfrm>
        </p:spPr>
        <p:txBody>
          <a:bodyPr tIns="144000"/>
          <a:lstStyle/>
          <a:p>
            <a:pPr algn="ctr" eaLnBrk="1" hangingPunct="1"/>
            <a:r>
              <a:rPr lang="de-DE" sz="2400" smtClean="0">
                <a:ea typeface="ＭＳ Ｐゴシック" pitchFamily="34" charset="-128"/>
              </a:rPr>
              <a:t>					</a:t>
            </a:r>
            <a:br>
              <a:rPr lang="de-DE" sz="2400" smtClean="0">
                <a:ea typeface="ＭＳ Ｐゴシック" pitchFamily="34" charset="-128"/>
              </a:rPr>
            </a:br>
            <a:endParaRPr lang="de-DE" sz="2400" smtClean="0">
              <a:ea typeface="ＭＳ Ｐゴシック" pitchFamily="34" charset="-128"/>
            </a:endParaRPr>
          </a:p>
        </p:txBody>
      </p:sp>
      <p:sp>
        <p:nvSpPr>
          <p:cNvPr id="24579" name="Oval 4"/>
          <p:cNvSpPr>
            <a:spLocks noChangeArrowheads="1"/>
          </p:cNvSpPr>
          <p:nvPr/>
        </p:nvSpPr>
        <p:spPr bwMode="auto">
          <a:xfrm>
            <a:off x="430213" y="1711325"/>
            <a:ext cx="2665412" cy="1150938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800" b="1"/>
              <a:t>11 Grundkurse</a:t>
            </a: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4579938" y="1827213"/>
            <a:ext cx="4176712" cy="1182687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buFontTx/>
              <a:buChar char="-"/>
              <a:defRPr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  </a:t>
            </a: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12. </a:t>
            </a:r>
            <a:r>
              <a:rPr lang="de-DE" sz="1800" b="1" dirty="0" err="1">
                <a:latin typeface="Arial" charset="0"/>
                <a:ea typeface="ＭＳ Ｐゴシック" charset="0"/>
                <a:cs typeface="ＭＳ Ｐゴシック" charset="0"/>
              </a:rPr>
              <a:t>Wahlkurs</a:t>
            </a: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  </a:t>
            </a:r>
            <a:r>
              <a:rPr lang="de-DE" sz="1800" b="1" u="sng" dirty="0">
                <a:latin typeface="Arial" charset="0"/>
                <a:ea typeface="ＭＳ Ｐゴシック" charset="0"/>
                <a:cs typeface="ＭＳ Ｐゴシック" charset="0"/>
              </a:rPr>
              <a:t>oder</a:t>
            </a:r>
          </a:p>
          <a:p>
            <a:pPr marL="285750" indent="-285750">
              <a:buFontTx/>
              <a:buChar char="-"/>
              <a:defRPr/>
            </a:pP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Vertiefungskurs</a:t>
            </a:r>
          </a:p>
          <a:p>
            <a:pPr marL="285750" indent="-285750">
              <a:buFontTx/>
              <a:buChar char="-"/>
              <a:defRPr/>
            </a:pP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Neu einsetzende FS unter den</a:t>
            </a:r>
          </a:p>
          <a:p>
            <a:pPr>
              <a:defRPr/>
            </a:pP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    11 Grundkursen</a:t>
            </a:r>
          </a:p>
          <a:p>
            <a:pPr marL="285750" indent="-285750">
              <a:buFontTx/>
              <a:buChar char="-"/>
              <a:defRPr/>
            </a:pPr>
            <a:endParaRPr lang="de-DE" sz="1800" b="1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0" y="487363"/>
            <a:ext cx="8785225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1"/>
              <a:t>Die Einführungsphase</a:t>
            </a:r>
          </a:p>
          <a:p>
            <a:pPr algn="ctr">
              <a:spcBef>
                <a:spcPct val="50000"/>
              </a:spcBef>
            </a:pPr>
            <a:r>
              <a:rPr lang="de-DE" sz="2000" b="1"/>
              <a:t>Belegverpflichtungen</a:t>
            </a:r>
          </a:p>
          <a:p>
            <a:pPr algn="ctr">
              <a:spcBef>
                <a:spcPct val="50000"/>
              </a:spcBef>
            </a:pPr>
            <a:endParaRPr lang="de-DE" sz="2000" b="1"/>
          </a:p>
          <a:p>
            <a:pPr algn="ctr">
              <a:spcBef>
                <a:spcPct val="50000"/>
              </a:spcBef>
            </a:pPr>
            <a:endParaRPr lang="de-DE" b="1"/>
          </a:p>
        </p:txBody>
      </p:sp>
      <p:sp>
        <p:nvSpPr>
          <p:cNvPr id="24582" name="Text Box 9"/>
          <p:cNvSpPr txBox="1">
            <a:spLocks noChangeArrowheads="1"/>
          </p:cNvSpPr>
          <p:nvPr/>
        </p:nvSpPr>
        <p:spPr bwMode="auto">
          <a:xfrm>
            <a:off x="3311525" y="2103438"/>
            <a:ext cx="9794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800"/>
              <a:t>und</a:t>
            </a:r>
          </a:p>
        </p:txBody>
      </p:sp>
      <p:sp>
        <p:nvSpPr>
          <p:cNvPr id="24583" name="Text Box 15"/>
          <p:cNvSpPr txBox="1">
            <a:spLocks noChangeArrowheads="1"/>
          </p:cNvSpPr>
          <p:nvPr/>
        </p:nvSpPr>
        <p:spPr bwMode="auto">
          <a:xfrm>
            <a:off x="0" y="3476625"/>
            <a:ext cx="91440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de-DE" sz="1800">
                <a:latin typeface="Arial-BoldMT" charset="0"/>
              </a:rPr>
              <a:t> Jedes Fach wird 3-stündig unterrichtet.</a:t>
            </a:r>
          </a:p>
          <a:p>
            <a:pPr>
              <a:spcBef>
                <a:spcPct val="50000"/>
              </a:spcBef>
            </a:pPr>
            <a:r>
              <a:rPr lang="de-DE" sz="1800" b="1" i="1">
                <a:latin typeface="Arial-BoldMT" charset="0"/>
              </a:rPr>
              <a:t>Ausnahmen</a:t>
            </a:r>
            <a:r>
              <a:rPr lang="de-DE" sz="1800" b="1">
                <a:latin typeface="Arial-BoldMT" charset="0"/>
              </a:rPr>
              <a:t>:</a:t>
            </a:r>
            <a:r>
              <a:rPr lang="de-DE" sz="1800">
                <a:latin typeface="Arial-BoldMT" charset="0"/>
              </a:rPr>
              <a:t> neu einsetzende Fremdsprache (4-stündig),Vertiefungskurse: 2-stündig.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800">
                <a:latin typeface="Arial-BoldMT" charset="0"/>
              </a:rPr>
              <a:t> Ein Fachwechsel (Ausnahme: Vertiefungskurse) ist zum Halbjahr nicht möglich.</a:t>
            </a:r>
            <a:endParaRPr lang="de-DE">
              <a:latin typeface="Arial-Bold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liennummernplatzhalter 5"/>
          <p:cNvSpPr txBox="1">
            <a:spLocks noGrp="1"/>
          </p:cNvSpPr>
          <p:nvPr/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96982A80-725B-4CF4-81F9-33A0C03DF463}" type="slidenum">
              <a:rPr lang="de-DE" sz="800"/>
              <a:pPr/>
              <a:t>8</a:t>
            </a:fld>
            <a:endParaRPr lang="de-DE" sz="80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1268413"/>
            <a:ext cx="9144000" cy="5278437"/>
          </a:xfrm>
          <a:prstGeom prst="rect">
            <a:avLst/>
          </a:prstGeom>
          <a:solidFill>
            <a:srgbClr val="6699FF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sz="18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graphicFrame>
        <p:nvGraphicFramePr>
          <p:cNvPr id="64517" name="Group 5"/>
          <p:cNvGraphicFramePr>
            <a:graphicFrameLocks noGrp="1"/>
          </p:cNvGraphicFramePr>
          <p:nvPr>
            <p:ph sz="half" idx="4294967295"/>
          </p:nvPr>
        </p:nvGraphicFramePr>
        <p:xfrm>
          <a:off x="0" y="257175"/>
          <a:ext cx="9144000" cy="78105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781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Die Einführungsphase – Pflichtfächer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(als Grundkurse)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4609" name="Group 97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610981540"/>
              </p:ext>
            </p:extLst>
          </p:nvPr>
        </p:nvGraphicFramePr>
        <p:xfrm>
          <a:off x="0" y="1152525"/>
          <a:ext cx="9102725" cy="5539470"/>
        </p:xfrm>
        <a:graphic>
          <a:graphicData uri="http://schemas.openxmlformats.org/drawingml/2006/table">
            <a:tbl>
              <a:tblPr/>
              <a:tblGrid>
                <a:gridCol w="6905625"/>
                <a:gridCol w="549275"/>
                <a:gridCol w="549275"/>
                <a:gridCol w="549275"/>
                <a:gridCol w="549275"/>
              </a:tblGrid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Fach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EF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Deutsch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eine fortgeführte Fremdsprache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Kunst oder Musik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eine Gesellschaftswissenschaft (bis Ende Q2 mind. 2 Kurse in GE und SW)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Mathematik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eine klassische Naturwissenschaft (BI, CH, PH)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Religion/ersatzweise Philosophie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Sport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Eine weitere Fremdsprache oder ein weiteres Fach aus dem Aufgabenfeld III (NW)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(fremdsprachlicher oder naturwissenschaftlicher Schwerpunkt)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</a:tr>
              <a:tr h="116363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10., 11. und ggf. 12. Fach: Wahlfach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Darüber hinaus: Weitere Fächer zur Erfüllung der Wochenstunden und Kursanzahl nach Wahl im Rahmen des schulischen Angebots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(u.a. möglich: Halbjahreskurse im Vertiefungsunterricht)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20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702" name="Text Box 205"/>
          <p:cNvSpPr txBox="1">
            <a:spLocks noChangeArrowheads="1"/>
          </p:cNvSpPr>
          <p:nvPr/>
        </p:nvSpPr>
        <p:spPr bwMode="auto">
          <a:xfrm flipV="1">
            <a:off x="0" y="1766888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</a:pPr>
            <a:endParaRPr lang="de-DE" sz="2000" b="1">
              <a:latin typeface="Arial-Bold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liennummernplatzhalt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479B514-A77C-4445-95B6-3698B69C2908}" type="slidenum">
              <a:rPr lang="de-DE"/>
              <a:pPr/>
              <a:t>9</a:t>
            </a:fld>
            <a:endParaRPr lang="de-DE"/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graphicFrame>
        <p:nvGraphicFramePr>
          <p:cNvPr id="23633" name="Group 8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90887706"/>
              </p:ext>
            </p:extLst>
          </p:nvPr>
        </p:nvGraphicFramePr>
        <p:xfrm>
          <a:off x="0" y="257175"/>
          <a:ext cx="9144000" cy="39370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Die Einführungsphase: 34 o. 36 Wochenstunden - Beispiel</a:t>
                      </a:r>
                      <a:endParaRPr kumimoji="0" lang="de-DE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676" name="Group 12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51022993"/>
              </p:ext>
            </p:extLst>
          </p:nvPr>
        </p:nvGraphicFramePr>
        <p:xfrm>
          <a:off x="0" y="782638"/>
          <a:ext cx="9144000" cy="6146080"/>
        </p:xfrm>
        <a:graphic>
          <a:graphicData uri="http://schemas.openxmlformats.org/drawingml/2006/table">
            <a:tbl>
              <a:tblPr/>
              <a:tblGrid>
                <a:gridCol w="3068638"/>
                <a:gridCol w="2906712"/>
                <a:gridCol w="2025650"/>
                <a:gridCol w="11430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Fach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Beispielbelegung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Stunden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Aufgabenfeld I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Deutsch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Deutsch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4318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eine fortgeführte Fremdsprache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Englisch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4000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Kunst oder Musik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Kunst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Aufgabenfeld II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eine Gesellschaftswissenschaft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Geschichte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</a:tr>
              <a:tr h="4016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Aufgabenfeld III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Mathematik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Mathematik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4000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eine klass. Naturwissenschaft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Physik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4000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außerhalb der Aufgabenfelder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Religion/ersatzweise Philosophie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Ev. Religion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  <a:tr h="40163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Sport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Sport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9. Fach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Weitere Fremdsprache/weiteres Fach aus dem Aufgabenfeld III (NW)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(FS- oder NW-Schwerpunkt)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Spanisch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ODER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Biologie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O.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10. Fach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Wahlfach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Chemie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11. Fach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Wahlfach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Sozialwissenschaften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ggf. 12. Fach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Wahlfach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Erdkunde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(falls nicht S0 belegt)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4365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34/36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RW_PowerPoint">
  <a:themeElements>
    <a:clrScheme name="NRW_PowerPoint 13">
      <a:dk1>
        <a:srgbClr val="000000"/>
      </a:dk1>
      <a:lt1>
        <a:srgbClr val="FFFFFF"/>
      </a:lt1>
      <a:dk2>
        <a:srgbClr val="E2001A"/>
      </a:dk2>
      <a:lt2>
        <a:srgbClr val="009036"/>
      </a:lt2>
      <a:accent1>
        <a:srgbClr val="ACACAC"/>
      </a:accent1>
      <a:accent2>
        <a:srgbClr val="F29400"/>
      </a:accent2>
      <a:accent3>
        <a:srgbClr val="FFFFFF"/>
      </a:accent3>
      <a:accent4>
        <a:srgbClr val="000000"/>
      </a:accent4>
      <a:accent5>
        <a:srgbClr val="D2D2D2"/>
      </a:accent5>
      <a:accent6>
        <a:srgbClr val="DB8600"/>
      </a:accent6>
      <a:hlink>
        <a:srgbClr val="B1C800"/>
      </a:hlink>
      <a:folHlink>
        <a:srgbClr val="E75112"/>
      </a:folHlink>
    </a:clrScheme>
    <a:fontScheme name="NRW_PowerPoint">
      <a:majorFont>
        <a:latin typeface="Arial-BoldMT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5FFE5">
            <a:alpha val="30000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5FFE5">
            <a:alpha val="30000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NRW_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13">
        <a:dk1>
          <a:srgbClr val="000000"/>
        </a:dk1>
        <a:lt1>
          <a:srgbClr val="FFFFFF"/>
        </a:lt1>
        <a:dk2>
          <a:srgbClr val="E2001A"/>
        </a:dk2>
        <a:lt2>
          <a:srgbClr val="009036"/>
        </a:lt2>
        <a:accent1>
          <a:srgbClr val="ACACAC"/>
        </a:accent1>
        <a:accent2>
          <a:srgbClr val="F294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DB8600"/>
        </a:accent6>
        <a:hlink>
          <a:srgbClr val="B1C800"/>
        </a:hlink>
        <a:folHlink>
          <a:srgbClr val="E7511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NRW_PowerPoint</Template>
  <TotalTime>0</TotalTime>
  <Words>1607</Words>
  <Application>Microsoft Office PowerPoint</Application>
  <PresentationFormat>Bildschirmpräsentation (4:3)</PresentationFormat>
  <Paragraphs>867</Paragraphs>
  <Slides>34</Slides>
  <Notes>5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34</vt:i4>
      </vt:variant>
    </vt:vector>
  </HeadingPairs>
  <TitlesOfParts>
    <vt:vector size="36" baseType="lpstr">
      <vt:lpstr>NRW_PowerPoint</vt:lpstr>
      <vt:lpstr>Dokument</vt:lpstr>
      <vt:lpstr>PowerPoint-Präsentation</vt:lpstr>
      <vt:lpstr>Überblick: </vt:lpstr>
      <vt:lpstr> </vt:lpstr>
      <vt:lpstr> </vt:lpstr>
      <vt:lpstr> </vt:lpstr>
      <vt:lpstr> </vt:lpstr>
      <vt:lpstr>      </vt:lpstr>
      <vt:lpstr> </vt:lpstr>
      <vt:lpstr> </vt:lpstr>
      <vt:lpstr>Klausurverpflichtungen  (Schriftlichkeit) </vt:lpstr>
      <vt:lpstr>  </vt:lpstr>
      <vt:lpstr> </vt:lpstr>
      <vt:lpstr> </vt:lpstr>
      <vt:lpstr> </vt:lpstr>
      <vt:lpstr>Versetzungsordnung Einführungsphase – Qualifikationsphase (Erwerb des mittleren Schulabschlusses)</vt:lpstr>
      <vt:lpstr>Versetzungsordnung Einführungsphase – Qualifikationsphase (Erwerb des mittleren Schulabschlusses: Beispiele)</vt:lpstr>
      <vt:lpstr>Versetzungsordnung Einführungsphase – Qualifikationsphase  Möglichkeit der Nachprüfung</vt:lpstr>
      <vt:lpstr>Versetzungsordnung Einführungsphase – Qualifikationsphase (Erwerb des mittleren Schulabschlusses)  Berücksichtigung nicht angewarnter mangelhafter Leistungen</vt:lpstr>
      <vt:lpstr>      Belegverpflichtung insgesamt: 38 - 40 anrechenbare Kurse</vt:lpstr>
      <vt:lpstr> </vt:lpstr>
      <vt:lpstr> </vt:lpstr>
      <vt:lpstr>PowerPoint-Präsentation</vt:lpstr>
      <vt:lpstr>PowerPoint-Präsentation</vt:lpstr>
      <vt:lpstr>PowerPoint-Präsentation</vt:lpstr>
      <vt:lpstr>Informationen  im Bildungsportal NRW unter  „Schulform“ – „Gymnasium“</vt:lpstr>
      <vt:lpstr>Informationen  im Bildungsportal NRW unter  </vt:lpstr>
      <vt:lpstr> </vt:lpstr>
      <vt:lpstr> </vt:lpstr>
      <vt:lpstr>PowerPoint-Präsentation</vt:lpstr>
      <vt:lpstr>PowerPoint-Präsentation</vt:lpstr>
      <vt:lpstr> </vt:lpstr>
      <vt:lpstr> </vt:lpstr>
      <vt:lpstr> </vt:lpstr>
      <vt:lpstr>Ein internetbasiertes Planungstool für Schülerinnen, Schüler und Eltern (LUPO)    </vt:lpstr>
    </vt:vector>
  </TitlesOfParts>
  <Company>MSW NRW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Musiol</dc:creator>
  <cp:lastModifiedBy>Christian Schauf</cp:lastModifiedBy>
  <cp:revision>320</cp:revision>
  <dcterms:created xsi:type="dcterms:W3CDTF">2007-06-15T06:56:38Z</dcterms:created>
  <dcterms:modified xsi:type="dcterms:W3CDTF">2017-09-15T19:15:53Z</dcterms:modified>
</cp:coreProperties>
</file>