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68" r:id="rId2"/>
    <p:sldId id="409" r:id="rId3"/>
    <p:sldId id="384" r:id="rId4"/>
    <p:sldId id="385" r:id="rId5"/>
    <p:sldId id="379" r:id="rId6"/>
    <p:sldId id="416" r:id="rId7"/>
    <p:sldId id="412" r:id="rId8"/>
    <p:sldId id="345" r:id="rId9"/>
    <p:sldId id="423" r:id="rId10"/>
    <p:sldId id="424" r:id="rId11"/>
    <p:sldId id="426" r:id="rId12"/>
    <p:sldId id="427" r:id="rId13"/>
    <p:sldId id="395" r:id="rId14"/>
    <p:sldId id="389" r:id="rId15"/>
    <p:sldId id="414" r:id="rId16"/>
    <p:sldId id="415" r:id="rId17"/>
    <p:sldId id="417" r:id="rId18"/>
    <p:sldId id="398" r:id="rId19"/>
    <p:sldId id="394" r:id="rId20"/>
    <p:sldId id="381" r:id="rId21"/>
    <p:sldId id="406" r:id="rId22"/>
    <p:sldId id="407" r:id="rId23"/>
    <p:sldId id="429" r:id="rId24"/>
    <p:sldId id="428" r:id="rId25"/>
    <p:sldId id="418" r:id="rId26"/>
    <p:sldId id="419" r:id="rId27"/>
    <p:sldId id="403" r:id="rId28"/>
    <p:sldId id="408" r:id="rId29"/>
    <p:sldId id="390" r:id="rId30"/>
    <p:sldId id="391" r:id="rId31"/>
    <p:sldId id="402" r:id="rId32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011F"/>
    <a:srgbClr val="FFE265"/>
    <a:srgbClr val="66FFFF"/>
    <a:srgbClr val="99FF99"/>
    <a:srgbClr val="FFFFCC"/>
    <a:srgbClr val="CCEC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504" y="1158"/>
      </p:cViewPr>
      <p:guideLst>
        <p:guide orient="horz" pos="255"/>
        <p:guide orient="horz" pos="4065"/>
        <p:guide orient="horz" pos="799"/>
        <p:guide orient="horz" pos="2251"/>
        <p:guide orient="horz" pos="2160"/>
        <p:guide pos="340"/>
        <p:guide pos="54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2076" y="-84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60" tIns="47380" rIns="94760" bIns="47380" numCol="1" anchor="t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60" tIns="47380" rIns="94760" bIns="47380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60" tIns="47380" rIns="94760" bIns="47380" numCol="1" anchor="b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60" tIns="47380" rIns="94760" bIns="47380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cs typeface="Arial" pitchFamily="34" charset="0"/>
              </a:defRPr>
            </a:lvl1pPr>
          </a:lstStyle>
          <a:p>
            <a:fld id="{5A6CA7CD-1F47-43EE-9C17-1E77B501221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7171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60" tIns="47380" rIns="94760" bIns="47380" numCol="1" anchor="t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60" tIns="47380" rIns="94760" bIns="47380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60" tIns="47380" rIns="94760" bIns="473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60" tIns="47380" rIns="94760" bIns="47380" numCol="1" anchor="b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60" tIns="47380" rIns="94760" bIns="47380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cs typeface="Arial" pitchFamily="34" charset="0"/>
              </a:defRPr>
            </a:lvl1pPr>
          </a:lstStyle>
          <a:p>
            <a:fld id="{4A8C1B45-5AF3-4B3F-8C73-89970A64598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31781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8F978C0-9D35-4BE2-8020-E66C7DFA1667}" type="slidenum">
              <a:rPr lang="de-DE"/>
              <a:pPr/>
              <a:t>1</a:t>
            </a:fld>
            <a:endParaRPr lang="de-DE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4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mtClean="0">
              <a:ea typeface="ＭＳ Ｐゴシック" pitchFamily="34" charset="-128"/>
            </a:endParaRPr>
          </a:p>
        </p:txBody>
      </p:sp>
      <p:sp>
        <p:nvSpPr>
          <p:cNvPr id="38915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579BB3-90ED-473E-9F2E-AC3E3C740DB6}" type="slidenum">
              <a:rPr lang="de-DE"/>
              <a:pPr/>
              <a:t>20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51FFAA3-1908-4F2A-A6E8-D907099E2171}" type="slidenum">
              <a:rPr lang="de-DE"/>
              <a:pPr/>
              <a:t>30</a:t>
            </a:fld>
            <a:endParaRPr lang="de-DE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DB32A04-91AF-4744-B329-52ECBEE9A0AE}" type="slidenum">
              <a:rPr lang="de-DE"/>
              <a:pPr/>
              <a:t>31</a:t>
            </a:fld>
            <a:endParaRPr lang="de-DE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NRW_SK_CMYK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68975" y="404813"/>
            <a:ext cx="28352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3573463"/>
            <a:ext cx="8064500" cy="1470025"/>
          </a:xfrm>
        </p:spPr>
        <p:txBody>
          <a:bodyPr anchor="ctr"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EE90E2-D21B-449F-BFA8-33942B221CE2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88125" y="1268413"/>
            <a:ext cx="2016125" cy="446563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9750" y="1268413"/>
            <a:ext cx="5895975" cy="446563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C58495-78F8-4757-9AD6-70043AC389B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2" descr="Logo_NRW_MS_RZ"/>
          <p:cNvSpPr>
            <a:spLocks noChangeAspect="1" noChangeArrowheads="1"/>
          </p:cNvSpPr>
          <p:nvPr/>
        </p:nvSpPr>
        <p:spPr bwMode="auto">
          <a:xfrm>
            <a:off x="1509713" y="2805113"/>
            <a:ext cx="61245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de-DE" sz="180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1268413"/>
            <a:ext cx="8064500" cy="143986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539750" y="3573463"/>
            <a:ext cx="8064500" cy="2160587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0FBE31-E92F-47FE-B28E-464E64B93DA1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2" descr="Logo_NRW_MS_RZ"/>
          <p:cNvSpPr>
            <a:spLocks noChangeAspect="1" noChangeArrowheads="1"/>
          </p:cNvSpPr>
          <p:nvPr/>
        </p:nvSpPr>
        <p:spPr bwMode="auto">
          <a:xfrm>
            <a:off x="1509713" y="2805113"/>
            <a:ext cx="61245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de-DE" sz="180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1268413"/>
            <a:ext cx="8064500" cy="143986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539750" y="3573463"/>
            <a:ext cx="3956050" cy="2160587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3573463"/>
            <a:ext cx="3956050" cy="2160587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CE40ED-42E4-4B4F-96B9-8097276AC2B0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2" descr="Logo_NRW_MS_RZ"/>
          <p:cNvSpPr>
            <a:spLocks noChangeAspect="1" noChangeArrowheads="1"/>
          </p:cNvSpPr>
          <p:nvPr/>
        </p:nvSpPr>
        <p:spPr bwMode="auto">
          <a:xfrm>
            <a:off x="1509713" y="2805113"/>
            <a:ext cx="61245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de-DE" sz="180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A9E743-2891-481E-BAF8-1A2784300289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036D71-BC17-4D0D-9A28-39D0C8BF8FD3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2" descr="Logo_NRW_MS_RZ"/>
          <p:cNvSpPr>
            <a:spLocks noChangeAspect="1" noChangeArrowheads="1"/>
          </p:cNvSpPr>
          <p:nvPr/>
        </p:nvSpPr>
        <p:spPr bwMode="auto">
          <a:xfrm>
            <a:off x="1509713" y="2805113"/>
            <a:ext cx="61245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de-DE" sz="180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9750" y="3573463"/>
            <a:ext cx="3956050" cy="2160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3573463"/>
            <a:ext cx="3956050" cy="2160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2CFC95-D697-448F-9D0B-75A3C21E4BC7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BCA8F55-A15A-4C5E-9E2B-2C36FBF68E23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93132B-7188-40A6-83D6-B2B697A52D51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FB95C6-CDE0-422F-B7C3-7CB0F81EF34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EB4234F-D60A-4316-B4B1-6893C022CF02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CBAF5A-C5C0-4650-9B64-D7A21A8F669C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1268413"/>
            <a:ext cx="806450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3573463"/>
            <a:ext cx="8064500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0113" y="6453188"/>
            <a:ext cx="3657600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800" b="1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de-DE"/>
              <a:t>Auftaktveranstaltung VK-PK       Soest, 27.11.2008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9750" y="6453188"/>
            <a:ext cx="288925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>
                <a:cs typeface="Arial" pitchFamily="34" charset="0"/>
              </a:defRPr>
            </a:lvl1pPr>
          </a:lstStyle>
          <a:p>
            <a:fld id="{F7476A76-B30A-46A4-8F0E-40352F3434FF}" type="slidenum">
              <a:rPr lang="de-DE"/>
              <a:pPr/>
              <a:t>‹Nr.›</a:t>
            </a:fld>
            <a:endParaRPr lang="de-DE"/>
          </a:p>
        </p:txBody>
      </p:sp>
      <p:pic>
        <p:nvPicPr>
          <p:cNvPr id="1030" name="Picture 10" descr="NRW_MSW_RGB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789613" y="404813"/>
            <a:ext cx="2814637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AutoShape 12" descr="Logo_NRW_MS_RZ"/>
          <p:cNvSpPr>
            <a:spLocks noChangeAspect="1" noChangeArrowheads="1"/>
          </p:cNvSpPr>
          <p:nvPr/>
        </p:nvSpPr>
        <p:spPr bwMode="auto">
          <a:xfrm>
            <a:off x="1509713" y="2805113"/>
            <a:ext cx="61245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de-DE" sz="1800"/>
          </a:p>
        </p:txBody>
      </p:sp>
      <p:pic>
        <p:nvPicPr>
          <p:cNvPr id="3" name="Picture 13" descr="Logo_NRW_MS_RZ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50825" y="404813"/>
            <a:ext cx="208915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  <p:sldLayoutId id="2147483973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Microsoft_Word_97_-_2003_Document1.doc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DA6DEA6-D1E9-4AEF-8F22-23216403BAB8}" type="slidenum">
              <a:rPr lang="de-DE"/>
              <a:pPr/>
              <a:t>1</a:t>
            </a:fld>
            <a:endParaRPr lang="de-DE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539750" y="3573463"/>
            <a:ext cx="8064500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de-DE" b="1">
                <a:latin typeface="Arial-BoldMT" charset="0"/>
              </a:rPr>
              <a:t>Informationen über die gymnasiale Oberstufe im                            achtjährigen Bildungsgang</a:t>
            </a:r>
            <a:br>
              <a:rPr lang="de-DE" b="1">
                <a:latin typeface="Arial-BoldMT" charset="0"/>
              </a:rPr>
            </a:br>
            <a:r>
              <a:rPr lang="de-DE" b="1">
                <a:latin typeface="Arial-BoldMT" charset="0"/>
              </a:rPr>
              <a:t/>
            </a:r>
            <a:br>
              <a:rPr lang="de-DE" b="1">
                <a:latin typeface="Arial-BoldMT" charset="0"/>
              </a:rPr>
            </a:br>
            <a:endParaRPr lang="de-DE" sz="1200">
              <a:latin typeface="Arial-BoldMT" charset="0"/>
            </a:endParaRPr>
          </a:p>
        </p:txBody>
      </p:sp>
      <p:pic>
        <p:nvPicPr>
          <p:cNvPr id="17411" name="Picture 3" descr="NRW_Guillochen_PowerPoint-Tite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05038"/>
            <a:ext cx="914400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1562100" y="752475"/>
            <a:ext cx="5438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>
                <a:cs typeface="Arial" pitchFamily="34" charset="0"/>
              </a:rPr>
              <a:t>Hittorf-Gymnasium Recklinghausen</a:t>
            </a:r>
          </a:p>
        </p:txBody>
      </p:sp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2447925" y="5038725"/>
            <a:ext cx="60483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>
                <a:cs typeface="Arial" pitchFamily="34" charset="0"/>
              </a:rPr>
              <a:t>Für die Stufe </a:t>
            </a:r>
            <a:r>
              <a:rPr lang="de-DE" sz="1800" dirty="0" smtClean="0">
                <a:cs typeface="Arial" pitchFamily="34" charset="0"/>
              </a:rPr>
              <a:t>Q2</a:t>
            </a:r>
            <a:endParaRPr lang="de-DE" sz="18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4350" y="519113"/>
            <a:ext cx="8064500" cy="1439862"/>
          </a:xfrm>
        </p:spPr>
        <p:txBody>
          <a:bodyPr/>
          <a:lstStyle/>
          <a:p>
            <a:r>
              <a:rPr lang="de-DE" smtClean="0">
                <a:ea typeface="ＭＳ Ｐゴシック" pitchFamily="34" charset="-128"/>
              </a:rPr>
              <a:t>Versetzungsordnung Einführungsphase – Qualifikationsphase</a:t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>(Erwerb des mittleren Schulabschlusses: Beispiele)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65150" y="1414463"/>
            <a:ext cx="8064500" cy="216058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</a:rPr>
              <a:t>	10 versetzungswirksame Kurse: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</a:rPr>
              <a:t>	alle 4 oder besser </a:t>
            </a:r>
            <a:r>
              <a:rPr lang="de-DE" sz="1700" smtClean="0">
                <a:ea typeface="ＭＳ Ｐゴシック" pitchFamily="34" charset="-128"/>
                <a:sym typeface="Symbol" pitchFamily="18" charset="2"/>
              </a:rPr>
              <a:t> versetzt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  <a:sym typeface="Symbol" pitchFamily="18" charset="2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  <a:sym typeface="Symbol" pitchFamily="18" charset="2"/>
              </a:rPr>
              <a:t>	1 x 5  versetzt (s.u. für D, M, fortgef. FS!)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</a:rPr>
              <a:t>	2 x 5 </a:t>
            </a:r>
            <a:r>
              <a:rPr lang="de-DE" sz="1700" smtClean="0">
                <a:ea typeface="ＭＳ Ｐゴシック" pitchFamily="34" charset="-128"/>
                <a:sym typeface="Symbol" pitchFamily="18" charset="2"/>
              </a:rPr>
              <a:t> nicht versetzt, Möglichkeit der Nachprüfung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</a:rPr>
              <a:t>	3 oder mehr x 5 </a:t>
            </a:r>
            <a:r>
              <a:rPr lang="de-DE" sz="1700" smtClean="0">
                <a:ea typeface="ＭＳ Ｐゴシック" pitchFamily="34" charset="-128"/>
                <a:sym typeface="Symbol" pitchFamily="18" charset="2"/>
              </a:rPr>
              <a:t> nicht versetzt, keine Möglichkeit der Nachprüfung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700" smtClean="0">
              <a:ea typeface="ＭＳ Ｐゴシック" pitchFamily="34" charset="-128"/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  <a:sym typeface="Symbol" pitchFamily="18" charset="2"/>
              </a:rPr>
              <a:t>	1 x 5 in D,M, fortgef. FS (z.B. E) und 1 x 3 in einem dieser Fächer  versetzt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700" smtClean="0">
              <a:ea typeface="ＭＳ Ｐゴシック" pitchFamily="34" charset="-128"/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  <a:sym typeface="Symbol" pitchFamily="18" charset="2"/>
              </a:rPr>
              <a:t>	1 x 5 in D,M, fortgef. FS (z.B. E) und keine 3 in einem dieser Fächer  nicht versetzt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  <a:sym typeface="Symbol" pitchFamily="18" charset="2"/>
              </a:rPr>
              <a:t> </a:t>
            </a:r>
            <a:endParaRPr lang="de-DE" sz="170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</a:rPr>
              <a:t>	</a:t>
            </a:r>
            <a:endParaRPr lang="de-DE" sz="190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430213"/>
            <a:ext cx="8064500" cy="1439862"/>
          </a:xfrm>
        </p:spPr>
        <p:txBody>
          <a:bodyPr/>
          <a:lstStyle/>
          <a:p>
            <a:r>
              <a:rPr lang="de-DE" smtClean="0">
                <a:ea typeface="ＭＳ Ｐゴシック" pitchFamily="34" charset="-128"/>
              </a:rPr>
              <a:t>Versetzungsordnung Einführungsphase – Qualifikationsphase</a:t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/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>Möglichkeit der Nachprüfung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604963"/>
            <a:ext cx="8064500" cy="216058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</a:rPr>
              <a:t>	Nicht versetzte Schüler können </a:t>
            </a:r>
            <a:r>
              <a:rPr lang="de-DE" sz="1700" b="1" smtClean="0">
                <a:ea typeface="ＭＳ Ｐゴシック" pitchFamily="34" charset="-128"/>
              </a:rPr>
              <a:t>in einem Fach, in dem mangelhafte Leistungen erbracht wurden</a:t>
            </a:r>
            <a:r>
              <a:rPr lang="de-DE" sz="1700" smtClean="0">
                <a:ea typeface="ＭＳ Ｐゴシック" pitchFamily="34" charset="-128"/>
              </a:rPr>
              <a:t>, eine Nachprüfung ablegen, wenn sie durch die Verbesserung dieser einen mangelhaften Leistung die Versetzungsbedingungen erfüllen.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70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</a:rPr>
              <a:t>	Nicht versetzte Schüler können die Einführungsphase wiederholen.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70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</a:rPr>
              <a:t>	</a:t>
            </a:r>
            <a:r>
              <a:rPr lang="de-DE" sz="1700" b="1" i="1" smtClean="0">
                <a:ea typeface="ＭＳ Ｐゴシック" pitchFamily="34" charset="-128"/>
              </a:rPr>
              <a:t>Achtung: Bei einer Wiederholung der Einführungsphase entfällt im Anschluss an das wiederholte Schuljahr die Möglichkeit der Nachprüfung.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552450" y="404813"/>
            <a:ext cx="8064500" cy="1439862"/>
          </a:xfrm>
        </p:spPr>
        <p:txBody>
          <a:bodyPr/>
          <a:lstStyle/>
          <a:p>
            <a:r>
              <a:rPr lang="de-DE" smtClean="0">
                <a:ea typeface="ＭＳ Ｐゴシック" pitchFamily="34" charset="-128"/>
              </a:rPr>
              <a:t>Versetzungsordnung Einführungsphase – Qualifikationsphase</a:t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>(Erwerb des mittleren Schulabschlusses)</a:t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/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>Berücksichtigung nicht angewarnter mangelhafter Leistungen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1650" y="1884363"/>
            <a:ext cx="8064500" cy="216058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</a:rPr>
              <a:t>	Für die Versetzungsentscheidung wird </a:t>
            </a:r>
            <a:r>
              <a:rPr lang="de-DE" sz="1700" u="sng" smtClean="0">
                <a:ea typeface="ＭＳ Ｐゴシック" pitchFamily="34" charset="-128"/>
              </a:rPr>
              <a:t>eine</a:t>
            </a:r>
            <a:r>
              <a:rPr lang="de-DE" sz="1700" smtClean="0">
                <a:ea typeface="ＭＳ Ｐゴシック" pitchFamily="34" charset="-128"/>
              </a:rPr>
              <a:t> von ggf. mehreren nicht angewarnten mangelhaften Leistungen nicht berücksichtigt.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70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</a:rPr>
              <a:t>	ABER: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70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</a:rPr>
              <a:t>	Für den Erwerb des mittleren Schulabschlusses werden </a:t>
            </a:r>
            <a:r>
              <a:rPr lang="de-DE" sz="1700" u="sng" smtClean="0">
                <a:ea typeface="ＭＳ Ｐゴシック" pitchFamily="34" charset="-128"/>
              </a:rPr>
              <a:t>alle</a:t>
            </a:r>
            <a:r>
              <a:rPr lang="de-DE" sz="1700" smtClean="0">
                <a:ea typeface="ＭＳ Ｐゴシック" pitchFamily="34" charset="-128"/>
              </a:rPr>
              <a:t> mangelhaften Leistungen berücksichtigt.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</a:rPr>
              <a:t>	So kann evtl. eine Nachprüfung notwendig werden, um den mittleren Schulabschluss zu erreichen, obwohl die Versetzung erreicht worden ist.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70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</a:rPr>
              <a:t>	</a:t>
            </a:r>
            <a:endParaRPr lang="de-DE" sz="1700" b="1" i="1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Foliennummernplatzhalt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2A560F9-ABBE-45AA-B9FC-F2873B086F8B}" type="slidenum">
              <a:rPr lang="de-DE"/>
              <a:pPr/>
              <a:t>13</a:t>
            </a:fld>
            <a:endParaRPr lang="de-DE"/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169863" y="1336675"/>
            <a:ext cx="8974137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de-DE" sz="3200">
              <a:latin typeface="Arial-BoldMT" charset="0"/>
            </a:endParaRPr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169863" y="1171575"/>
            <a:ext cx="8974137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b="1">
                <a:latin typeface="Arial-BoldMT" charset="0"/>
              </a:rPr>
              <a:t>Latinum</a:t>
            </a:r>
          </a:p>
        </p:txBody>
      </p:sp>
      <p:graphicFrame>
        <p:nvGraphicFramePr>
          <p:cNvPr id="30725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925513" y="1330325"/>
          <a:ext cx="8218487" cy="489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2" name="Dokument" r:id="rId4" imgW="7405560" imgH="4397400" progId="Word.Document.8">
                  <p:embed/>
                </p:oleObj>
              </mc:Choice>
              <mc:Fallback>
                <p:oleObj name="Dokument" r:id="rId4" imgW="7405560" imgH="4397400" progId="Word.Document.8">
                  <p:embed/>
                  <p:pic>
                    <p:nvPicPr>
                      <p:cNvPr id="0" name="Picture 1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513" y="1330325"/>
                        <a:ext cx="8218487" cy="4899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C218A73-6A9B-4CD3-ACE0-AC0DDC1CB88D}" type="slidenum">
              <a:rPr lang="de-DE"/>
              <a:pPr/>
              <a:t>14</a:t>
            </a:fld>
            <a:endParaRPr lang="de-DE"/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1196975"/>
            <a:ext cx="8064500" cy="5040313"/>
          </a:xfrm>
        </p:spPr>
        <p:txBody>
          <a:bodyPr tIns="144000"/>
          <a:lstStyle/>
          <a:p>
            <a:pPr algn="ctr" eaLnBrk="1" hangingPunct="1"/>
            <a:r>
              <a:rPr lang="de-DE" sz="2400" smtClean="0">
                <a:ea typeface="ＭＳ Ｐゴシック" pitchFamily="34" charset="-128"/>
              </a:rPr>
              <a:t>					</a:t>
            </a:r>
            <a:br>
              <a:rPr lang="de-DE" sz="2400" smtClean="0">
                <a:ea typeface="ＭＳ Ｐゴシック" pitchFamily="34" charset="-128"/>
              </a:rPr>
            </a:br>
            <a:r>
              <a:rPr lang="de-DE" sz="1800" smtClean="0">
                <a:ea typeface="ＭＳ Ｐゴシック" pitchFamily="34" charset="-128"/>
              </a:rPr>
              <a:t>Belegverpflichtung insgesamt: 38 - 40 anrechenbare Kurse</a:t>
            </a:r>
            <a:endParaRPr lang="de-DE" sz="2400" smtClean="0">
              <a:ea typeface="ＭＳ Ｐゴシック" pitchFamily="34" charset="-128"/>
            </a:endParaRPr>
          </a:p>
        </p:txBody>
      </p:sp>
      <p:sp>
        <p:nvSpPr>
          <p:cNvPr id="31747" name="Text Box 7"/>
          <p:cNvSpPr txBox="1">
            <a:spLocks noChangeArrowheads="1"/>
          </p:cNvSpPr>
          <p:nvPr/>
        </p:nvSpPr>
        <p:spPr bwMode="auto">
          <a:xfrm>
            <a:off x="3311525" y="2436813"/>
            <a:ext cx="9794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800"/>
              <a:t>und</a:t>
            </a:r>
          </a:p>
        </p:txBody>
      </p:sp>
      <p:sp>
        <p:nvSpPr>
          <p:cNvPr id="31748" name="Text Box 8"/>
          <p:cNvSpPr txBox="1">
            <a:spLocks noChangeArrowheads="1"/>
          </p:cNvSpPr>
          <p:nvPr/>
        </p:nvSpPr>
        <p:spPr bwMode="auto">
          <a:xfrm>
            <a:off x="219075" y="3686175"/>
            <a:ext cx="851535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>
                <a:latin typeface="Arial-BoldMT" charset="0"/>
              </a:rPr>
              <a:t>Leistungskurse</a:t>
            </a:r>
            <a:r>
              <a:rPr lang="de-DE" sz="2000">
                <a:latin typeface="Arial-BoldMT" charset="0"/>
              </a:rPr>
              <a:t> werden </a:t>
            </a:r>
            <a:r>
              <a:rPr lang="de-DE" sz="2000" b="1">
                <a:latin typeface="Arial-BoldMT" charset="0"/>
              </a:rPr>
              <a:t>5</a:t>
            </a:r>
            <a:r>
              <a:rPr lang="de-DE" sz="2000">
                <a:latin typeface="Arial-BoldMT" charset="0"/>
              </a:rPr>
              <a:t>-stündig unterrichtet.</a:t>
            </a:r>
          </a:p>
          <a:p>
            <a:pPr>
              <a:spcBef>
                <a:spcPct val="50000"/>
              </a:spcBef>
            </a:pPr>
            <a:r>
              <a:rPr lang="de-DE" sz="2000" b="1">
                <a:latin typeface="Arial-BoldMT" charset="0"/>
              </a:rPr>
              <a:t>Grundkurse</a:t>
            </a:r>
            <a:r>
              <a:rPr lang="de-DE" sz="2000">
                <a:latin typeface="Arial-BoldMT" charset="0"/>
              </a:rPr>
              <a:t> werden </a:t>
            </a:r>
            <a:r>
              <a:rPr lang="de-DE" sz="2000" b="1">
                <a:latin typeface="Arial-BoldMT" charset="0"/>
              </a:rPr>
              <a:t>3</a:t>
            </a:r>
            <a:r>
              <a:rPr lang="de-DE" sz="2000">
                <a:latin typeface="Arial-BoldMT" charset="0"/>
              </a:rPr>
              <a:t>-stündig unterrichtet.</a:t>
            </a:r>
          </a:p>
          <a:p>
            <a:pPr>
              <a:spcBef>
                <a:spcPct val="50000"/>
              </a:spcBef>
            </a:pPr>
            <a:r>
              <a:rPr lang="de-DE" sz="2000" b="1" i="1">
                <a:latin typeface="Arial-BoldMT" charset="0"/>
              </a:rPr>
              <a:t>Ausnahmen:</a:t>
            </a:r>
            <a:r>
              <a:rPr lang="de-DE" sz="2000" i="1">
                <a:latin typeface="Arial-BoldMT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de-DE" sz="2000" b="1">
                <a:latin typeface="Arial-BoldMT" charset="0"/>
              </a:rPr>
              <a:t>neu einsetzende Fremdsprache</a:t>
            </a:r>
            <a:r>
              <a:rPr lang="de-DE" sz="2000">
                <a:latin typeface="Arial-BoldMT" charset="0"/>
              </a:rPr>
              <a:t>: </a:t>
            </a:r>
            <a:r>
              <a:rPr lang="de-DE" sz="2000" b="1">
                <a:latin typeface="Arial-BoldMT" charset="0"/>
              </a:rPr>
              <a:t>4</a:t>
            </a:r>
            <a:r>
              <a:rPr lang="de-DE" sz="2000">
                <a:latin typeface="Arial-BoldMT" charset="0"/>
              </a:rPr>
              <a:t>-stündig (nur als Grundkurs möglich)</a:t>
            </a:r>
          </a:p>
          <a:p>
            <a:pPr>
              <a:spcBef>
                <a:spcPct val="50000"/>
              </a:spcBef>
            </a:pPr>
            <a:r>
              <a:rPr lang="de-DE" sz="2000" b="1">
                <a:latin typeface="Arial-BoldMT" charset="0"/>
              </a:rPr>
              <a:t>Projektkurse</a:t>
            </a:r>
            <a:r>
              <a:rPr lang="de-DE" sz="2000">
                <a:latin typeface="Arial-BoldMT" charset="0"/>
              </a:rPr>
              <a:t>: </a:t>
            </a:r>
            <a:r>
              <a:rPr lang="de-DE" sz="2000" b="1">
                <a:latin typeface="Arial-BoldMT" charset="0"/>
              </a:rPr>
              <a:t>2</a:t>
            </a:r>
            <a:r>
              <a:rPr lang="de-DE" sz="2000">
                <a:latin typeface="Arial-BoldMT" charset="0"/>
              </a:rPr>
              <a:t>-stündig</a:t>
            </a:r>
          </a:p>
        </p:txBody>
      </p:sp>
      <p:sp>
        <p:nvSpPr>
          <p:cNvPr id="31749" name="Oval 10"/>
          <p:cNvSpPr>
            <a:spLocks noChangeArrowheads="1"/>
          </p:cNvSpPr>
          <p:nvPr/>
        </p:nvSpPr>
        <p:spPr bwMode="auto">
          <a:xfrm>
            <a:off x="400050" y="2105025"/>
            <a:ext cx="2665413" cy="1150938"/>
          </a:xfrm>
          <a:prstGeom prst="ellipse">
            <a:avLst/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800" b="1"/>
              <a:t>2 Leistungskurse</a:t>
            </a:r>
          </a:p>
          <a:p>
            <a:pPr algn="ctr"/>
            <a:r>
              <a:rPr lang="de-DE" sz="1800" b="1"/>
              <a:t>7 Grundkurse</a:t>
            </a:r>
          </a:p>
        </p:txBody>
      </p:sp>
      <p:sp>
        <p:nvSpPr>
          <p:cNvPr id="31750" name="Rectangle 11"/>
          <p:cNvSpPr>
            <a:spLocks noChangeArrowheads="1"/>
          </p:cNvSpPr>
          <p:nvPr/>
        </p:nvSpPr>
        <p:spPr bwMode="auto">
          <a:xfrm>
            <a:off x="4349750" y="2252663"/>
            <a:ext cx="4176713" cy="765175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buFontTx/>
              <a:buChar char="-"/>
            </a:pPr>
            <a:r>
              <a:rPr lang="de-DE" sz="1800"/>
              <a:t>   </a:t>
            </a:r>
            <a:r>
              <a:rPr lang="de-DE" sz="1800" b="1"/>
              <a:t>8. Grundkurs  und ggf. ein</a:t>
            </a:r>
          </a:p>
          <a:p>
            <a:r>
              <a:rPr lang="de-DE" sz="1800" b="1"/>
              <a:t>	Projektkurs</a:t>
            </a:r>
          </a:p>
        </p:txBody>
      </p:sp>
      <p:sp>
        <p:nvSpPr>
          <p:cNvPr id="31751" name="Text Box 13"/>
          <p:cNvSpPr txBox="1">
            <a:spLocks noChangeArrowheads="1"/>
          </p:cNvSpPr>
          <p:nvPr/>
        </p:nvSpPr>
        <p:spPr bwMode="auto">
          <a:xfrm>
            <a:off x="0" y="1211263"/>
            <a:ext cx="8785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1"/>
              <a:t>Die Qualifikationsphase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Foliennummernplatzhalter 4"/>
          <p:cNvSpPr txBox="1">
            <a:spLocks noGrp="1"/>
          </p:cNvSpPr>
          <p:nvPr/>
        </p:nvSpPr>
        <p:spPr bwMode="auto">
          <a:xfrm>
            <a:off x="539750" y="6453188"/>
            <a:ext cx="288925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ED88EC6D-F5B4-486C-AB5D-D475CD76687A}" type="slidenum">
              <a:rPr lang="de-DE" sz="800"/>
              <a:pPr/>
              <a:t>15</a:t>
            </a:fld>
            <a:endParaRPr lang="de-DE" sz="800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1392238"/>
            <a:ext cx="9144000" cy="5287962"/>
          </a:xfrm>
          <a:prstGeom prst="rect">
            <a:avLst/>
          </a:prstGeom>
          <a:solidFill>
            <a:srgbClr val="FFFFCC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 sz="180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63513" y="1235075"/>
            <a:ext cx="8856662" cy="424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de-DE" sz="1800">
                <a:sym typeface="Wingdings" pitchFamily="2" charset="2"/>
              </a:rPr>
              <a:t></a:t>
            </a:r>
            <a:r>
              <a:rPr lang="de-DE" sz="1800"/>
              <a:t> 		Angebot der </a:t>
            </a:r>
            <a:r>
              <a:rPr lang="de-DE" sz="1800" b="1"/>
              <a:t>Qualifikationsphase</a:t>
            </a:r>
            <a:r>
              <a:rPr lang="de-DE" sz="1800"/>
              <a:t>.</a:t>
            </a:r>
          </a:p>
          <a:p>
            <a:pPr marL="342900" indent="-342900">
              <a:spcBef>
                <a:spcPct val="20000"/>
              </a:spcBef>
            </a:pPr>
            <a:endParaRPr lang="de-DE" sz="800"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</a:pPr>
            <a:r>
              <a:rPr lang="de-DE" sz="1800">
                <a:sym typeface="Wingdings" pitchFamily="2" charset="2"/>
              </a:rPr>
              <a:t></a:t>
            </a:r>
            <a:r>
              <a:rPr lang="de-DE" sz="1800"/>
              <a:t> 		</a:t>
            </a:r>
            <a:r>
              <a:rPr lang="de-DE" sz="1800" b="1"/>
              <a:t>Zweistündiger Jahreskurs</a:t>
            </a:r>
            <a:r>
              <a:rPr lang="de-DE" sz="1800"/>
              <a:t> in der Q1</a:t>
            </a:r>
          </a:p>
          <a:p>
            <a:pPr marL="342900" indent="-342900">
              <a:spcBef>
                <a:spcPct val="20000"/>
              </a:spcBef>
            </a:pPr>
            <a:endParaRPr lang="de-DE" sz="800"/>
          </a:p>
          <a:p>
            <a:pPr marL="342900" indent="-342900">
              <a:spcBef>
                <a:spcPct val="20000"/>
              </a:spcBef>
            </a:pPr>
            <a:r>
              <a:rPr lang="de-DE" sz="1800">
                <a:sym typeface="Wingdings" pitchFamily="2" charset="2"/>
              </a:rPr>
              <a:t></a:t>
            </a:r>
            <a:r>
              <a:rPr lang="de-DE" sz="1800"/>
              <a:t> 		Anbindung an ein Referenzfach (Leistungskurs oder Grundkurs aus der 	Qualifikationsphase), ggf. auch fächerverbindend oder fachübergreifend.</a:t>
            </a:r>
          </a:p>
          <a:p>
            <a:pPr marL="342900" indent="-342900">
              <a:spcBef>
                <a:spcPct val="20000"/>
              </a:spcBef>
            </a:pPr>
            <a:endParaRPr lang="de-DE" sz="800"/>
          </a:p>
          <a:p>
            <a:pPr marL="342900" indent="-342900">
              <a:spcBef>
                <a:spcPct val="20000"/>
              </a:spcBef>
            </a:pPr>
            <a:r>
              <a:rPr lang="de-DE" sz="1800">
                <a:sym typeface="Wingdings" pitchFamily="2" charset="2"/>
              </a:rPr>
              <a:t></a:t>
            </a:r>
            <a:r>
              <a:rPr lang="de-DE" sz="1800"/>
              <a:t> 		Die </a:t>
            </a:r>
            <a:r>
              <a:rPr lang="de-DE" sz="1800" b="1"/>
              <a:t>Belegung ist optional</a:t>
            </a:r>
            <a:r>
              <a:rPr lang="de-DE" sz="1800"/>
              <a:t>.</a:t>
            </a:r>
            <a:endParaRPr lang="de-DE" sz="1800"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</a:pPr>
            <a:endParaRPr lang="de-DE" sz="800"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</a:pPr>
            <a:r>
              <a:rPr lang="de-DE" sz="1800">
                <a:sym typeface="Wingdings" pitchFamily="2" charset="2"/>
              </a:rPr>
              <a:t>		Jahresnote am Ende des PK, </a:t>
            </a:r>
            <a:r>
              <a:rPr lang="de-DE" sz="1800" b="1">
                <a:sym typeface="Wingdings" pitchFamily="2" charset="2"/>
              </a:rPr>
              <a:t>Anrechnung</a:t>
            </a:r>
            <a:r>
              <a:rPr lang="de-DE" sz="1800">
                <a:sym typeface="Wingdings" pitchFamily="2" charset="2"/>
              </a:rPr>
              <a:t> im Umfang von 2 Grundkursen 	und ggf. als bes. Lernleistung (dann wie ein fünftes Abiturfach).</a:t>
            </a:r>
          </a:p>
          <a:p>
            <a:pPr marL="342900" indent="-342900">
              <a:spcBef>
                <a:spcPct val="20000"/>
              </a:spcBef>
            </a:pPr>
            <a:endParaRPr lang="de-DE" sz="800"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</a:pPr>
            <a:r>
              <a:rPr lang="de-DE" sz="1800">
                <a:sym typeface="Wingdings" pitchFamily="2" charset="2"/>
              </a:rPr>
              <a:t>		Abgrenzung von der Obligatorik des Lehrplans.</a:t>
            </a:r>
          </a:p>
          <a:p>
            <a:pPr marL="342900" indent="-342900">
              <a:spcBef>
                <a:spcPct val="20000"/>
              </a:spcBef>
            </a:pPr>
            <a:endParaRPr lang="de-DE" sz="800"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</a:pPr>
            <a:r>
              <a:rPr lang="de-DE" sz="1800">
                <a:sym typeface="Wingdings" pitchFamily="2" charset="2"/>
              </a:rPr>
              <a:t>	</a:t>
            </a:r>
            <a:r>
              <a:rPr lang="de-DE" sz="1800"/>
              <a:t>	Gruppenarbeiten auch im Rahmen der Abschlussleistung sind möglich.</a:t>
            </a:r>
          </a:p>
          <a:p>
            <a:pPr marL="342900" indent="-342900">
              <a:spcBef>
                <a:spcPct val="20000"/>
              </a:spcBef>
            </a:pPr>
            <a:endParaRPr lang="de-DE" sz="800"/>
          </a:p>
          <a:p>
            <a:pPr marL="342900" indent="-342900">
              <a:spcBef>
                <a:spcPct val="20000"/>
              </a:spcBef>
            </a:pPr>
            <a:r>
              <a:rPr lang="de-DE" sz="1800">
                <a:sym typeface="Wingdings" pitchFamily="2" charset="2"/>
              </a:rPr>
              <a:t>		Die </a:t>
            </a:r>
            <a:r>
              <a:rPr lang="de-DE" sz="1800"/>
              <a:t>Belegung entpflichtet von der Erstellung einer Facharbeit.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0" y="465138"/>
            <a:ext cx="9144000" cy="457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>
                <a:latin typeface="Arial-BoldMT" charset="0"/>
              </a:rPr>
              <a:t>Projektkurse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Foliennummernplatzhalter 5"/>
          <p:cNvSpPr txBox="1">
            <a:spLocks noGrp="1"/>
          </p:cNvSpPr>
          <p:nvPr/>
        </p:nvSpPr>
        <p:spPr bwMode="auto">
          <a:xfrm>
            <a:off x="539750" y="6453188"/>
            <a:ext cx="288925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BC643E91-4A20-4B8D-B546-3833B20B5447}" type="slidenum">
              <a:rPr lang="de-DE" sz="800"/>
              <a:pPr/>
              <a:t>16</a:t>
            </a:fld>
            <a:endParaRPr lang="de-DE" sz="80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1268413"/>
            <a:ext cx="9144000" cy="5278437"/>
          </a:xfrm>
          <a:prstGeom prst="rect">
            <a:avLst/>
          </a:prstGeom>
          <a:solidFill>
            <a:srgbClr val="6699FF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 sz="180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graphicFrame>
        <p:nvGraphicFramePr>
          <p:cNvPr id="69637" name="Group 5"/>
          <p:cNvGraphicFramePr>
            <a:graphicFrameLocks noGrp="1"/>
          </p:cNvGraphicFramePr>
          <p:nvPr>
            <p:ph sz="half" idx="4294967295"/>
          </p:nvPr>
        </p:nvGraphicFramePr>
        <p:xfrm>
          <a:off x="0" y="257175"/>
          <a:ext cx="9144000" cy="78105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781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Die Qualifikationsphase – Pflichtfächer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(als Grundkurs oder Leistungskurs)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9643" name="Group 11"/>
          <p:cNvGraphicFramePr>
            <a:graphicFrameLocks noGrp="1"/>
          </p:cNvGraphicFramePr>
          <p:nvPr>
            <p:ph sz="half" idx="4294967295"/>
          </p:nvPr>
        </p:nvGraphicFramePr>
        <p:xfrm>
          <a:off x="0" y="1152525"/>
          <a:ext cx="9102725" cy="5715431"/>
        </p:xfrm>
        <a:graphic>
          <a:graphicData uri="http://schemas.openxmlformats.org/drawingml/2006/table">
            <a:tbl>
              <a:tblPr/>
              <a:tblGrid>
                <a:gridCol w="6905625"/>
                <a:gridCol w="549275"/>
                <a:gridCol w="549275"/>
                <a:gridCol w="549275"/>
                <a:gridCol w="549275"/>
              </a:tblGrid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Fach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Q1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Q2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Deutsch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eine  Fremdsprache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Kunst oder Musik oder Literatur (in Q1)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eine Gesellschaftswissenschaft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Geschichte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Sozialwissenschaften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Mathematik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eine klassische Naturwissenschaft (BI, CH, PH)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Religion/ersatzweise Philosophie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Sport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Weitere Fremdsprache oder weiteres Fach aus dem Aufgabenfeld III (NW)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(fremdsprachlicher oder naturwissenschaftlicher Schwerpunkt)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</a:tr>
              <a:tr h="106997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Weitere Fächer zur Erfüllung der Wochenstunden und Kursanzahl nach Wahl im Rahmen des schulischen Angebots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(u.a. möglich: 2 Halbjahreskurse im Projektkurs (in Q1)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20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882" name="Text Box 205"/>
          <p:cNvSpPr txBox="1">
            <a:spLocks noChangeArrowheads="1"/>
          </p:cNvSpPr>
          <p:nvPr/>
        </p:nvSpPr>
        <p:spPr bwMode="auto">
          <a:xfrm flipV="1">
            <a:off x="0" y="1766888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</a:pPr>
            <a:endParaRPr lang="de-DE" sz="2000" b="1">
              <a:latin typeface="Arial-BoldM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Foliennummernplatzhalter 4"/>
          <p:cNvSpPr txBox="1">
            <a:spLocks noGrp="1"/>
          </p:cNvSpPr>
          <p:nvPr/>
        </p:nvSpPr>
        <p:spPr bwMode="auto">
          <a:xfrm>
            <a:off x="539750" y="6453188"/>
            <a:ext cx="288925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B32F7373-A9ED-4AA0-A866-7F014F7940E7}" type="slidenum">
              <a:rPr lang="de-DE" sz="800"/>
              <a:pPr/>
              <a:t>17</a:t>
            </a:fld>
            <a:endParaRPr lang="de-DE" sz="800"/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0" y="400050"/>
            <a:ext cx="9144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1">
                <a:latin typeface="Arial-BoldMT" charset="0"/>
              </a:rPr>
              <a:t>Klausurverpflichtungen </a:t>
            </a:r>
          </a:p>
          <a:p>
            <a:pPr algn="ctr">
              <a:spcBef>
                <a:spcPct val="50000"/>
              </a:spcBef>
            </a:pPr>
            <a:r>
              <a:rPr lang="de-DE" b="1">
                <a:latin typeface="Arial-BoldMT" charset="0"/>
              </a:rPr>
              <a:t>(Schriftlichkeit)</a:t>
            </a:r>
          </a:p>
        </p:txBody>
      </p:sp>
      <p:sp>
        <p:nvSpPr>
          <p:cNvPr id="34820" name="Rectangle 5"/>
          <p:cNvSpPr>
            <a:spLocks noChangeArrowheads="1"/>
          </p:cNvSpPr>
          <p:nvPr/>
        </p:nvSpPr>
        <p:spPr bwMode="auto">
          <a:xfrm>
            <a:off x="0" y="1579563"/>
            <a:ext cx="9036050" cy="425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65000"/>
              </a:lnSpc>
              <a:spcBef>
                <a:spcPct val="50000"/>
              </a:spcBef>
              <a:tabLst>
                <a:tab pos="0" algn="l"/>
              </a:tabLst>
            </a:pPr>
            <a:r>
              <a:rPr lang="de-DE" b="1" dirty="0">
                <a:sym typeface="Wingdings" pitchFamily="2" charset="2"/>
              </a:rPr>
              <a:t>Qualifikationsphase:	</a:t>
            </a:r>
            <a:r>
              <a:rPr lang="de-DE" dirty="0">
                <a:sym typeface="Wingdings" pitchFamily="2" charset="2"/>
              </a:rPr>
              <a:t>die 4 Abiturfächer,</a:t>
            </a:r>
          </a:p>
          <a:p>
            <a:pPr>
              <a:lnSpc>
                <a:spcPct val="65000"/>
              </a:lnSpc>
              <a:spcBef>
                <a:spcPct val="50000"/>
              </a:spcBef>
              <a:tabLst>
                <a:tab pos="0" algn="l"/>
              </a:tabLst>
            </a:pPr>
            <a:r>
              <a:rPr lang="de-DE" dirty="0">
                <a:sym typeface="Wingdings" pitchFamily="2" charset="2"/>
              </a:rPr>
              <a:t>					Deutsch,</a:t>
            </a:r>
          </a:p>
          <a:p>
            <a:pPr>
              <a:lnSpc>
                <a:spcPct val="65000"/>
              </a:lnSpc>
              <a:spcBef>
                <a:spcPct val="50000"/>
              </a:spcBef>
              <a:tabLst>
                <a:tab pos="0" algn="l"/>
              </a:tabLst>
            </a:pPr>
            <a:r>
              <a:rPr lang="de-DE" dirty="0">
                <a:sym typeface="Wingdings" pitchFamily="2" charset="2"/>
              </a:rPr>
              <a:t>					Mathematik,</a:t>
            </a: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0" algn="l"/>
              </a:tabLst>
            </a:pPr>
            <a:r>
              <a:rPr lang="de-DE" dirty="0">
                <a:sym typeface="Wingdings" pitchFamily="2" charset="2"/>
              </a:rPr>
              <a:t>				eine Fremdsprache </a:t>
            </a:r>
            <a:r>
              <a:rPr lang="de-DE" sz="1400" dirty="0">
                <a:sym typeface="Wingdings" pitchFamily="2" charset="2"/>
              </a:rPr>
              <a:t>(immer die neu eins. FS)</a:t>
            </a:r>
            <a:r>
              <a:rPr lang="de-DE" dirty="0">
                <a:sym typeface="Wingdings" pitchFamily="2" charset="2"/>
              </a:rPr>
              <a:t>, 				</a:t>
            </a:r>
            <a:r>
              <a:rPr lang="de-DE" dirty="0" smtClean="0">
                <a:sym typeface="Wingdings" pitchFamily="2" charset="2"/>
              </a:rPr>
              <a:t>	eine </a:t>
            </a:r>
            <a:r>
              <a:rPr lang="de-DE" dirty="0">
                <a:sym typeface="Wingdings" pitchFamily="2" charset="2"/>
              </a:rPr>
              <a:t>weitere Fremdsprache oder      				</a:t>
            </a:r>
            <a:r>
              <a:rPr lang="de-DE" dirty="0" smtClean="0">
                <a:sym typeface="Wingdings" pitchFamily="2" charset="2"/>
              </a:rPr>
              <a:t>	ein </a:t>
            </a:r>
            <a:r>
              <a:rPr lang="de-DE" dirty="0">
                <a:sym typeface="Wingdings" pitchFamily="2" charset="2"/>
              </a:rPr>
              <a:t>weiteres Fach aus dem 				           </a:t>
            </a:r>
            <a:r>
              <a:rPr lang="de-DE" dirty="0" smtClean="0">
                <a:sym typeface="Wingdings" pitchFamily="2" charset="2"/>
              </a:rPr>
              <a:t>	naturwissenschaftlich-technischen </a:t>
            </a:r>
            <a:r>
              <a:rPr lang="de-DE" dirty="0">
                <a:sym typeface="Wingdings" pitchFamily="2" charset="2"/>
              </a:rPr>
              <a:t>				</a:t>
            </a:r>
            <a:r>
              <a:rPr lang="de-DE" dirty="0" smtClean="0">
                <a:sym typeface="Wingdings" pitchFamily="2" charset="2"/>
              </a:rPr>
              <a:t>	Bereich </a:t>
            </a:r>
            <a:r>
              <a:rPr lang="de-DE" dirty="0">
                <a:sym typeface="Wingdings" pitchFamily="2" charset="2"/>
              </a:rPr>
              <a:t>(FS- oder NW-Schwerpunkt)</a:t>
            </a: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0" algn="l"/>
              </a:tabLst>
            </a:pPr>
            <a:endParaRPr lang="de-DE" dirty="0">
              <a:sym typeface="Wingdings" pitchFamily="2" charset="2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0" algn="l"/>
              </a:tabLst>
            </a:pPr>
            <a:r>
              <a:rPr lang="de-DE" i="1" dirty="0">
                <a:sym typeface="Wingdings" pitchFamily="2" charset="2"/>
              </a:rPr>
              <a:t>Auf Wunsch in weiteren Fächern (2 Klausuren je Halbjahr)</a:t>
            </a: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0" algn="l"/>
              </a:tabLst>
            </a:pPr>
            <a:endParaRPr lang="de-DE" dirty="0">
              <a:sym typeface="Wingdings" pitchFamily="2" charset="2"/>
            </a:endParaRPr>
          </a:p>
        </p:txBody>
      </p:sp>
      <p:sp>
        <p:nvSpPr>
          <p:cNvPr id="222215" name="Text Box 7"/>
          <p:cNvSpPr txBox="1">
            <a:spLocks noChangeArrowheads="1"/>
          </p:cNvSpPr>
          <p:nvPr/>
        </p:nvSpPr>
        <p:spPr bwMode="auto">
          <a:xfrm>
            <a:off x="361950" y="1862138"/>
            <a:ext cx="2343150" cy="1038225"/>
          </a:xfrm>
          <a:prstGeom prst="rect">
            <a:avLst/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800">
                <a:ea typeface="+mn-ea"/>
                <a:cs typeface="Arial" pitchFamily="34" charset="0"/>
              </a:rPr>
              <a:t>Im letzten Halbjahr gelten Sonderregelungen!</a:t>
            </a:r>
            <a:endParaRPr lang="de-DE" sz="800" b="1">
              <a:effectLst>
                <a:outerShdw blurRad="38100" dist="38100" dir="2700000" algn="tl">
                  <a:srgbClr val="FFFFFF"/>
                </a:outerShdw>
              </a:effectLst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16BAB8B-EAA8-404B-9CE7-30C7D6E49D05}" type="slidenum">
              <a:rPr lang="de-DE"/>
              <a:pPr/>
              <a:t>18</a:t>
            </a:fld>
            <a:endParaRPr lang="de-DE"/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5" y="636588"/>
            <a:ext cx="8964613" cy="56816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de-DE" sz="2000" b="1" smtClean="0">
                <a:solidFill>
                  <a:schemeClr val="tx2"/>
                </a:solidFill>
                <a:ea typeface="ＭＳ Ｐゴシック" pitchFamily="34" charset="-128"/>
              </a:rPr>
              <a:t>	</a:t>
            </a:r>
            <a:r>
              <a:rPr lang="de-DE" sz="2800" b="1" smtClean="0">
                <a:ea typeface="ＭＳ Ｐゴシック" pitchFamily="34" charset="-128"/>
              </a:rPr>
              <a:t>Wahl der vier Abiturfächer (2 LK und 2 GK)</a:t>
            </a:r>
          </a:p>
          <a:p>
            <a:pPr eaLnBrk="1" hangingPunct="1">
              <a:buFontTx/>
              <a:buNone/>
            </a:pPr>
            <a:endParaRPr lang="de-DE" sz="2800" b="1" smtClean="0">
              <a:ea typeface="ＭＳ Ｐゴシック" pitchFamily="34" charset="-128"/>
            </a:endParaRPr>
          </a:p>
          <a:p>
            <a:pPr eaLnBrk="1" hangingPunct="1"/>
            <a:r>
              <a:rPr lang="de-DE" sz="2400" b="1" smtClean="0">
                <a:solidFill>
                  <a:schemeClr val="tx2"/>
                </a:solidFill>
                <a:ea typeface="ＭＳ Ｐゴシック" pitchFamily="34" charset="-128"/>
              </a:rPr>
              <a:t>Zwei</a:t>
            </a:r>
            <a:r>
              <a:rPr lang="de-DE" sz="2400" b="1" smtClean="0">
                <a:ea typeface="ＭＳ Ｐゴシック" pitchFamily="34" charset="-128"/>
              </a:rPr>
              <a:t>  Fächer </a:t>
            </a:r>
            <a:r>
              <a:rPr lang="de-DE" sz="2400" b="1" smtClean="0">
                <a:solidFill>
                  <a:schemeClr val="tx2"/>
                </a:solidFill>
                <a:ea typeface="ＭＳ Ｐゴシック" pitchFamily="34" charset="-128"/>
              </a:rPr>
              <a:t>aus</a:t>
            </a:r>
            <a:r>
              <a:rPr lang="de-DE" sz="2400" b="1" smtClean="0">
                <a:ea typeface="ＭＳ Ｐゴシック" pitchFamily="34" charset="-128"/>
              </a:rPr>
              <a:t> dem Kanon	</a:t>
            </a:r>
            <a:r>
              <a:rPr lang="de-DE" sz="2400" b="1" smtClean="0">
                <a:solidFill>
                  <a:schemeClr val="tx2"/>
                </a:solidFill>
                <a:ea typeface="ＭＳ Ｐゴシック" pitchFamily="34" charset="-128"/>
              </a:rPr>
              <a:t>„Deutsch, Mathematik, Fremdsprache</a:t>
            </a:r>
            <a:r>
              <a:rPr lang="ja-JP" altLang="de-DE" sz="2800" b="1" smtClean="0">
                <a:solidFill>
                  <a:schemeClr val="tx2"/>
                </a:solidFill>
                <a:ea typeface="ＭＳ Ｐゴシック" pitchFamily="34" charset="-128"/>
              </a:rPr>
              <a:t>“</a:t>
            </a:r>
            <a:r>
              <a:rPr lang="de-DE" altLang="ja-JP" sz="2800" b="1" smtClean="0">
                <a:solidFill>
                  <a:schemeClr val="tx2"/>
                </a:solidFill>
                <a:ea typeface="ＭＳ Ｐゴシック" pitchFamily="34" charset="-128"/>
              </a:rPr>
              <a:t>.</a:t>
            </a:r>
          </a:p>
          <a:p>
            <a:pPr eaLnBrk="1" hangingPunct="1">
              <a:buFontTx/>
              <a:buNone/>
            </a:pPr>
            <a:endParaRPr lang="de-DE" sz="2800" b="1" smtClean="0">
              <a:solidFill>
                <a:schemeClr val="tx2"/>
              </a:solidFill>
              <a:ea typeface="ＭＳ Ｐゴシック" pitchFamily="34" charset="-128"/>
            </a:endParaRPr>
          </a:p>
          <a:p>
            <a:pPr eaLnBrk="1" hangingPunct="1"/>
            <a:r>
              <a:rPr lang="de-DE" sz="2400" b="1" smtClean="0">
                <a:ea typeface="ＭＳ Ｐゴシック" pitchFamily="34" charset="-128"/>
              </a:rPr>
              <a:t>Abdeckung aller </a:t>
            </a:r>
            <a:r>
              <a:rPr lang="de-DE" sz="2400" b="1" smtClean="0">
                <a:solidFill>
                  <a:schemeClr val="tx2"/>
                </a:solidFill>
                <a:ea typeface="ＭＳ Ｐゴシック" pitchFamily="34" charset="-128"/>
              </a:rPr>
              <a:t>drei Aufgabenfelder</a:t>
            </a:r>
            <a:r>
              <a:rPr lang="de-DE" sz="2400" b="1" smtClean="0">
                <a:ea typeface="ＭＳ Ｐゴシック" pitchFamily="34" charset="-128"/>
              </a:rPr>
              <a:t> (Kunst oder Musik können das erste Aufgabenfeld alleine nicht abdecken).</a:t>
            </a:r>
          </a:p>
          <a:p>
            <a:pPr eaLnBrk="1" hangingPunct="1">
              <a:buFontTx/>
              <a:buNone/>
            </a:pPr>
            <a:endParaRPr lang="de-DE" sz="2400" b="1" smtClean="0">
              <a:ea typeface="ＭＳ Ｐゴシック" pitchFamily="34" charset="-128"/>
            </a:endParaRPr>
          </a:p>
          <a:p>
            <a:pPr eaLnBrk="1" hangingPunct="1"/>
            <a:r>
              <a:rPr lang="de-DE" sz="2400" b="1" smtClean="0">
                <a:solidFill>
                  <a:schemeClr val="tx2"/>
                </a:solidFill>
                <a:ea typeface="ＭＳ Ｐゴシック" pitchFamily="34" charset="-128"/>
              </a:rPr>
              <a:t>Erster Leistungskurs</a:t>
            </a:r>
            <a:r>
              <a:rPr lang="de-DE" sz="2400" b="1" smtClean="0">
                <a:ea typeface="ＭＳ Ｐゴシック" pitchFamily="34" charset="-128"/>
              </a:rPr>
              <a:t> muss </a:t>
            </a:r>
            <a:r>
              <a:rPr lang="de-DE" sz="2400" b="1" smtClean="0">
                <a:solidFill>
                  <a:schemeClr val="tx2"/>
                </a:solidFill>
                <a:ea typeface="ＭＳ Ｐゴシック" pitchFamily="34" charset="-128"/>
              </a:rPr>
              <a:t>Deutsch, Mathematik</a:t>
            </a:r>
            <a:r>
              <a:rPr lang="de-DE" sz="2400" b="1" smtClean="0">
                <a:ea typeface="ＭＳ Ｐゴシック" pitchFamily="34" charset="-128"/>
              </a:rPr>
              <a:t>, eine </a:t>
            </a:r>
            <a:r>
              <a:rPr lang="de-DE" sz="2400" b="1" smtClean="0">
                <a:solidFill>
                  <a:schemeClr val="tx2"/>
                </a:solidFill>
                <a:ea typeface="ＭＳ Ｐゴシック" pitchFamily="34" charset="-128"/>
              </a:rPr>
              <a:t>fortgeführte Fremdsprache</a:t>
            </a:r>
            <a:r>
              <a:rPr lang="de-DE" sz="2400" b="1" smtClean="0">
                <a:ea typeface="ＭＳ Ｐゴシック" pitchFamily="34" charset="-128"/>
              </a:rPr>
              <a:t> oder eine </a:t>
            </a:r>
            <a:r>
              <a:rPr lang="de-DE" sz="2400" b="1" smtClean="0">
                <a:solidFill>
                  <a:schemeClr val="tx2"/>
                </a:solidFill>
                <a:ea typeface="ＭＳ Ｐゴシック" pitchFamily="34" charset="-128"/>
              </a:rPr>
              <a:t>klassische Naturwissenschaft (BI, PH, CH)</a:t>
            </a:r>
            <a:r>
              <a:rPr lang="de-DE" sz="2400" b="1" smtClean="0">
                <a:ea typeface="ＭＳ Ｐゴシック" pitchFamily="34" charset="-128"/>
              </a:rPr>
              <a:t> sein.</a:t>
            </a:r>
          </a:p>
          <a:p>
            <a:pPr eaLnBrk="1" hangingPunct="1">
              <a:buFontTx/>
              <a:buNone/>
            </a:pPr>
            <a:r>
              <a:rPr lang="de-DE" sz="2000" smtClean="0">
                <a:ea typeface="ＭＳ Ｐゴシック" pitchFamily="34" charset="-128"/>
                <a:sym typeface="Wingdings" pitchFamily="2" charset="2"/>
              </a:rPr>
              <a:t>	</a:t>
            </a:r>
            <a:endParaRPr lang="de-DE" sz="2000" b="1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4668BE4-CCF3-4700-A931-9E6801F2248C}" type="slidenum">
              <a:rPr lang="de-DE"/>
              <a:pPr/>
              <a:t>19</a:t>
            </a:fld>
            <a:endParaRPr lang="de-DE"/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22288"/>
            <a:ext cx="8964613" cy="579596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de-DE" sz="2000" b="1" smtClean="0">
                <a:solidFill>
                  <a:schemeClr val="tx2"/>
                </a:solidFill>
                <a:ea typeface="ＭＳ Ｐゴシック" pitchFamily="34" charset="-128"/>
              </a:rPr>
              <a:t>	</a:t>
            </a:r>
            <a:r>
              <a:rPr lang="de-DE" sz="2800" b="1" smtClean="0">
                <a:solidFill>
                  <a:schemeClr val="tx2"/>
                </a:solidFill>
                <a:ea typeface="ＭＳ Ｐゴシック" pitchFamily="34" charset="-128"/>
              </a:rPr>
              <a:t>Konsequenzen der Bedingungen für die Wahl der Abiturfächer (2 Fächer aus D, M, FS):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de-DE" sz="2800" b="1" smtClean="0">
              <a:solidFill>
                <a:schemeClr val="tx2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sz="2000" smtClean="0">
                <a:ea typeface="ＭＳ Ｐゴシック" pitchFamily="34" charset="-128"/>
                <a:sym typeface="Wingdings" pitchFamily="2" charset="2"/>
              </a:rPr>
              <a:t>	Folgende Abiturfachkombinationen sind – unabhängig von </a:t>
            </a:r>
            <a:br>
              <a:rPr lang="de-DE" sz="2000" smtClean="0">
                <a:ea typeface="ＭＳ Ｐゴシック" pitchFamily="34" charset="-128"/>
                <a:sym typeface="Wingdings" pitchFamily="2" charset="2"/>
              </a:rPr>
            </a:br>
            <a:r>
              <a:rPr lang="de-DE" sz="2000" smtClean="0">
                <a:ea typeface="ＭＳ Ｐゴシック" pitchFamily="34" charset="-128"/>
                <a:sym typeface="Wingdings" pitchFamily="2" charset="2"/>
              </a:rPr>
              <a:t>  der Wahl als LK oder GK – ausgeschlossen: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de-DE" sz="2000" smtClean="0">
              <a:ea typeface="ＭＳ Ｐゴシック" pitchFamily="34" charset="-128"/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sz="2000" smtClean="0">
                <a:ea typeface="ＭＳ Ｐゴシック" pitchFamily="34" charset="-128"/>
                <a:sym typeface="Wingdings" pitchFamily="2" charset="2"/>
              </a:rPr>
              <a:t>	-  </a:t>
            </a:r>
            <a:r>
              <a:rPr lang="de-DE" sz="2000" b="1" smtClean="0">
                <a:ea typeface="ＭＳ Ｐゴシック" pitchFamily="34" charset="-128"/>
                <a:sym typeface="Wingdings" pitchFamily="2" charset="2"/>
              </a:rPr>
              <a:t>z</a:t>
            </a:r>
            <a:r>
              <a:rPr lang="de-DE" sz="2000" b="1" smtClean="0">
                <a:ea typeface="ＭＳ Ｐゴシック" pitchFamily="34" charset="-128"/>
              </a:rPr>
              <a:t>wei Naturwissenschaften</a:t>
            </a:r>
            <a:r>
              <a:rPr lang="de-DE" sz="2000" smtClean="0">
                <a:ea typeface="ＭＳ Ｐゴシック" pitchFamily="34" charset="-128"/>
              </a:rPr>
              <a:t> (bzw. </a:t>
            </a:r>
            <a:r>
              <a:rPr lang="de-DE" sz="2000" b="1" smtClean="0">
                <a:ea typeface="ＭＳ Ｐゴシック" pitchFamily="34" charset="-128"/>
              </a:rPr>
              <a:t>NW + nat.-tec. Fach</a:t>
            </a:r>
            <a:r>
              <a:rPr lang="de-DE" sz="2000" smtClean="0">
                <a:ea typeface="ＭＳ Ｐゴシック" pitchFamily="34" charset="-128"/>
              </a:rPr>
              <a:t>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sz="2000" smtClean="0">
                <a:ea typeface="ＭＳ Ｐゴシック" pitchFamily="34" charset="-128"/>
              </a:rPr>
              <a:t>	-  </a:t>
            </a:r>
            <a:r>
              <a:rPr lang="de-DE" sz="2000" b="1" smtClean="0">
                <a:ea typeface="ＭＳ Ｐゴシック" pitchFamily="34" charset="-128"/>
              </a:rPr>
              <a:t>Naturwissenschaft + Sport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sz="2000" b="1" smtClean="0">
                <a:ea typeface="ＭＳ Ｐゴシック" pitchFamily="34" charset="-128"/>
              </a:rPr>
              <a:t>	</a:t>
            </a:r>
            <a:r>
              <a:rPr lang="de-DE" sz="2000" smtClean="0">
                <a:ea typeface="ＭＳ Ｐゴシック" pitchFamily="34" charset="-128"/>
              </a:rPr>
              <a:t>-</a:t>
            </a:r>
            <a:r>
              <a:rPr lang="de-DE" sz="2000" b="1" smtClean="0">
                <a:ea typeface="ＭＳ Ｐゴシック" pitchFamily="34" charset="-128"/>
              </a:rPr>
              <a:t>  Naturwissenschaft + Kunst/Musik</a:t>
            </a:r>
          </a:p>
          <a:p>
            <a:pPr eaLnBrk="1" hangingPunct="1">
              <a:lnSpc>
                <a:spcPct val="90000"/>
              </a:lnSpc>
            </a:pPr>
            <a:endParaRPr lang="de-DE" sz="2000" b="1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sz="2000" smtClean="0">
                <a:ea typeface="ＭＳ Ｐゴシック" pitchFamily="34" charset="-128"/>
                <a:sym typeface="Wingdings" pitchFamily="2" charset="2"/>
              </a:rPr>
              <a:t>	</a:t>
            </a:r>
            <a:r>
              <a:rPr lang="de-DE" sz="2000" smtClean="0">
                <a:ea typeface="ＭＳ Ｐゴシック" pitchFamily="34" charset="-128"/>
              </a:rPr>
              <a:t> Folgende Kombinationen bedingen </a:t>
            </a:r>
            <a:r>
              <a:rPr lang="de-DE" sz="2000" b="1" smtClean="0">
                <a:ea typeface="ＭＳ Ｐゴシック" pitchFamily="34" charset="-128"/>
              </a:rPr>
              <a:t>Mathematik</a:t>
            </a:r>
            <a:r>
              <a:rPr lang="de-DE" sz="2000" smtClean="0">
                <a:ea typeface="ＭＳ Ｐゴシック" pitchFamily="34" charset="-128"/>
              </a:rPr>
              <a:t> als Abiturfach: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de-DE" sz="2000" smtClean="0"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de-DE" sz="2000" smtClean="0">
                <a:ea typeface="ＭＳ Ｐゴシック" pitchFamily="34" charset="-128"/>
              </a:rPr>
              <a:t>die Wahl von </a:t>
            </a:r>
            <a:r>
              <a:rPr lang="de-DE" sz="2000" b="1" smtClean="0">
                <a:ea typeface="ＭＳ Ｐゴシック" pitchFamily="34" charset="-128"/>
              </a:rPr>
              <a:t>Kunst oder Musik</a:t>
            </a:r>
            <a:r>
              <a:rPr lang="de-DE" sz="2000" smtClean="0">
                <a:ea typeface="ＭＳ Ｐゴシック" pitchFamily="34" charset="-128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smtClean="0">
                <a:ea typeface="ＭＳ Ｐゴシック" pitchFamily="34" charset="-128"/>
              </a:rPr>
              <a:t>die Wahl von </a:t>
            </a:r>
            <a:r>
              <a:rPr lang="de-DE" sz="2000" b="1" smtClean="0">
                <a:ea typeface="ＭＳ Ｐゴシック" pitchFamily="34" charset="-128"/>
              </a:rPr>
              <a:t>Sport</a:t>
            </a:r>
            <a:r>
              <a:rPr lang="de-DE" sz="2000" smtClean="0">
                <a:ea typeface="ＭＳ Ｐゴシック" pitchFamily="34" charset="-128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smtClean="0">
                <a:ea typeface="ＭＳ Ｐゴシック" pitchFamily="34" charset="-128"/>
              </a:rPr>
              <a:t>die Wahl von </a:t>
            </a:r>
            <a:r>
              <a:rPr lang="de-DE" sz="2000" b="1" smtClean="0">
                <a:ea typeface="ＭＳ Ｐゴシック" pitchFamily="34" charset="-128"/>
              </a:rPr>
              <a:t>zwei Fremdsprachen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smtClean="0">
                <a:ea typeface="ＭＳ Ｐゴシック" pitchFamily="34" charset="-128"/>
              </a:rPr>
              <a:t>die Wahl von </a:t>
            </a:r>
            <a:r>
              <a:rPr lang="de-DE" sz="2000" b="1" smtClean="0">
                <a:ea typeface="ＭＳ Ｐゴシック" pitchFamily="34" charset="-128"/>
              </a:rPr>
              <a:t>zwei Gesellschaftswissenschaften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82600" y="2182813"/>
            <a:ext cx="8064500" cy="1439862"/>
          </a:xfrm>
        </p:spPr>
        <p:txBody>
          <a:bodyPr/>
          <a:lstStyle/>
          <a:p>
            <a:r>
              <a:rPr lang="de-DE" sz="2200" smtClean="0">
                <a:ea typeface="ＭＳ Ｐゴシック" pitchFamily="34" charset="-128"/>
              </a:rPr>
              <a:t>Überblick:</a:t>
            </a:r>
            <a:br>
              <a:rPr lang="de-DE" sz="2200" smtClean="0">
                <a:ea typeface="ＭＳ Ｐゴシック" pitchFamily="34" charset="-128"/>
              </a:rPr>
            </a:br>
            <a:endParaRPr lang="de-DE" sz="2200" smtClean="0">
              <a:ea typeface="ＭＳ Ｐゴシック" pitchFamily="34" charset="-128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1650" y="2944813"/>
            <a:ext cx="8064500" cy="2160587"/>
          </a:xfrm>
        </p:spPr>
        <p:txBody>
          <a:bodyPr/>
          <a:lstStyle/>
          <a:p>
            <a:r>
              <a:rPr lang="de-DE" sz="2200" smtClean="0">
                <a:ea typeface="ＭＳ Ｐゴシック" pitchFamily="34" charset="-128"/>
              </a:rPr>
              <a:t>Aufbau und Organisation der gymnasialen Oberstufe</a:t>
            </a:r>
          </a:p>
          <a:p>
            <a:r>
              <a:rPr lang="de-DE" sz="2200" smtClean="0">
                <a:ea typeface="ＭＳ Ｐゴシック" pitchFamily="34" charset="-128"/>
              </a:rPr>
              <a:t>Die Stufe EF (Einführungsphase)</a:t>
            </a:r>
          </a:p>
          <a:p>
            <a:r>
              <a:rPr lang="de-DE" sz="2200" smtClean="0">
                <a:ea typeface="ＭＳ Ｐゴシック" pitchFamily="34" charset="-128"/>
              </a:rPr>
              <a:t>Die Stufen Q1 und Q2 (Qualifikationsphase)</a:t>
            </a:r>
          </a:p>
          <a:p>
            <a:r>
              <a:rPr lang="de-DE" sz="2200" smtClean="0">
                <a:ea typeface="ＭＳ Ｐゴシック" pitchFamily="34" charset="-128"/>
              </a:rPr>
              <a:t>Das Abitur</a:t>
            </a:r>
          </a:p>
        </p:txBody>
      </p:sp>
      <p:pic>
        <p:nvPicPr>
          <p:cNvPr id="19459" name="Picture 3" descr="NRW_Guillochen_PowerPoint-Tit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2938"/>
            <a:ext cx="914400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6EBB172-C70D-467A-94B7-4C7161DF3D36}" type="slidenum">
              <a:rPr lang="de-DE"/>
              <a:pPr/>
              <a:t>20</a:t>
            </a:fld>
            <a:endParaRPr lang="de-DE"/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graphicFrame>
        <p:nvGraphicFramePr>
          <p:cNvPr id="31890" name="Group 146"/>
          <p:cNvGraphicFramePr>
            <a:graphicFrameLocks noGrp="1"/>
          </p:cNvGraphicFramePr>
          <p:nvPr>
            <p:ph idx="1"/>
          </p:nvPr>
        </p:nvGraphicFramePr>
        <p:xfrm>
          <a:off x="0" y="142875"/>
          <a:ext cx="9144000" cy="6430966"/>
        </p:xfrm>
        <a:graphic>
          <a:graphicData uri="http://schemas.openxmlformats.org/drawingml/2006/table">
            <a:tbl>
              <a:tblPr/>
              <a:tblGrid>
                <a:gridCol w="736600"/>
                <a:gridCol w="606425"/>
                <a:gridCol w="660400"/>
                <a:gridCol w="592138"/>
                <a:gridCol w="593725"/>
                <a:gridCol w="592137"/>
                <a:gridCol w="592138"/>
                <a:gridCol w="590550"/>
                <a:gridCol w="593725"/>
                <a:gridCol w="182562"/>
                <a:gridCol w="407988"/>
                <a:gridCol w="593725"/>
                <a:gridCol w="400050"/>
                <a:gridCol w="371475"/>
                <a:gridCol w="1630362"/>
              </a:tblGrid>
              <a:tr h="1096963">
                <a:tc gridSpan="1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Die gymnasiale Oberstufe im Überblick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Überblick über die Qualifikationsphase und die Abiturprüfung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(mind. 300 P., höchstens 900 P.)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461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Block II: Abiturprüfung</a:t>
                      </a: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(mind. 100 P., höchstens 300 P.)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Abiturprüfung: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2 Fächer aus D, M, FS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Abdeckung der 3</a:t>
                      </a:r>
                      <a:r>
                        <a:rPr kumimoji="0" lang="de-DE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Aufgabenfelder</a:t>
                      </a:r>
                      <a:r>
                        <a:rPr kumimoji="0" lang="de-DE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                                                                                                                                     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Schullaufbahnberatung und -planung von der EP bis zum Abitur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6164">
                        <a:alpha val="50195"/>
                      </a:srgb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921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2.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Fach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4.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Fach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Block I: Zulassung: 35 – 40 Kurse: mind. 200 P., höchstens 600 P.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6"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Qualifikationsphase: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Belegung von mindestens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38 anrechenbaren Kursen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(8 LK plus mind. 30 GK)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z.B.  GK-Bereich: 7 + 7 + 8 + 8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Vertiefungskurs nicht  </a:t>
                      </a:r>
                      <a:b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</a:b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 anrechenbar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Projektkurs anrechenbar      </a:t>
                      </a:r>
                      <a:b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</a:b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 (wie 2 GK)</a:t>
                      </a: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Versetzungsgrundlage:         10 Fächer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  <a:tc rowSpan="6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445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  <a:r>
                        <a:rPr kumimoji="0" lang="de-DE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Q2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64135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429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  <a:r>
                        <a:rPr kumimoji="0" lang="de-DE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Q1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4451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Versetzung, mittlerer Schulabschluss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87338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Zentrale Klausuren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f FS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KU/MU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GW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NW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RE (PL)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NW/ FS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Wahl-fach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Wahlfach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Vertiefungskurs (VK) nicht versetzungsrelevant.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</a:tr>
              <a:tr h="10001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635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VK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6193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f FS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KU/MU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GW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NW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RE (PL)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NW/ FS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Wahl-fach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Wahlfach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6828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VK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8027" name="Text Box 148"/>
          <p:cNvSpPr txBox="1">
            <a:spLocks noChangeArrowheads="1"/>
          </p:cNvSpPr>
          <p:nvPr/>
        </p:nvSpPr>
        <p:spPr bwMode="auto">
          <a:xfrm>
            <a:off x="1109663" y="3200400"/>
            <a:ext cx="5283200" cy="16986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10000"/>
              </a:spcBef>
            </a:pPr>
            <a:r>
              <a:rPr lang="de-DE" sz="1200"/>
              <a:t>Belegung von 38 – 40 anrechenbaren Kursen </a:t>
            </a:r>
          </a:p>
          <a:p>
            <a:pPr marL="342900" indent="-342900">
              <a:spcBef>
                <a:spcPct val="10000"/>
              </a:spcBef>
            </a:pPr>
            <a:r>
              <a:rPr lang="de-DE" sz="1200"/>
              <a:t>Fortführung als GK oder LK verpflichtend:</a:t>
            </a:r>
          </a:p>
          <a:p>
            <a:pPr marL="342900" indent="-342900">
              <a:spcBef>
                <a:spcPct val="10000"/>
              </a:spcBef>
              <a:buFontTx/>
              <a:buChar char="•"/>
            </a:pPr>
            <a:r>
              <a:rPr lang="de-DE" sz="1200"/>
              <a:t>durchgehend bis zum Abitur: </a:t>
            </a:r>
          </a:p>
          <a:p>
            <a:pPr marL="342900" indent="-342900">
              <a:spcBef>
                <a:spcPct val="10000"/>
              </a:spcBef>
            </a:pPr>
            <a:r>
              <a:rPr lang="de-DE" sz="1200"/>
              <a:t>	D, M, eine FS, eine GW, eine NW,  SP, </a:t>
            </a:r>
          </a:p>
          <a:p>
            <a:pPr marL="342900" indent="-342900">
              <a:spcBef>
                <a:spcPct val="10000"/>
              </a:spcBef>
            </a:pPr>
            <a:r>
              <a:rPr lang="de-DE" sz="1200"/>
              <a:t>	zweite FS oder zweites nw-tc. Fach </a:t>
            </a:r>
          </a:p>
          <a:p>
            <a:pPr marL="342900" indent="-342900">
              <a:spcBef>
                <a:spcPct val="10000"/>
              </a:spcBef>
              <a:buFontTx/>
              <a:buChar char="•"/>
            </a:pPr>
            <a:r>
              <a:rPr lang="de-DE" sz="1200"/>
              <a:t>mind. bis Ende Q1:    </a:t>
            </a:r>
          </a:p>
          <a:p>
            <a:pPr marL="342900" indent="-342900">
              <a:spcBef>
                <a:spcPct val="10000"/>
              </a:spcBef>
            </a:pPr>
            <a:r>
              <a:rPr lang="de-DE" sz="1200"/>
              <a:t>	KU/MU (bzw. Ersatzkurse in Q2)</a:t>
            </a:r>
          </a:p>
          <a:p>
            <a:pPr marL="342900" indent="-342900">
              <a:spcBef>
                <a:spcPct val="10000"/>
              </a:spcBef>
            </a:pPr>
            <a:r>
              <a:rPr lang="de-DE" sz="1200"/>
              <a:t>       RE (ersatzweise PL)</a:t>
            </a:r>
          </a:p>
        </p:txBody>
      </p:sp>
      <p:sp>
        <p:nvSpPr>
          <p:cNvPr id="197781" name="Text Box 149"/>
          <p:cNvSpPr txBox="1">
            <a:spLocks noChangeArrowheads="1"/>
          </p:cNvSpPr>
          <p:nvPr/>
        </p:nvSpPr>
        <p:spPr bwMode="auto">
          <a:xfrm>
            <a:off x="114300" y="3890963"/>
            <a:ext cx="533400" cy="419100"/>
          </a:xfrm>
          <a:prstGeom prst="rect">
            <a:avLst/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800" b="1">
                <a:ea typeface="+mn-ea"/>
              </a:rPr>
              <a:t>FHR schul. Teil</a:t>
            </a:r>
            <a:endParaRPr lang="de-DE" sz="800" b="1">
              <a:effectLst>
                <a:outerShdw blurRad="38100" dist="38100" dir="2700000" algn="tl">
                  <a:srgbClr val="FFFFFF"/>
                </a:outerShdw>
              </a:effectLst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155FE3A-CA4D-4B41-BB1D-42C404B6DF03}" type="slidenum">
              <a:rPr lang="de-DE"/>
              <a:pPr/>
              <a:t>21</a:t>
            </a:fld>
            <a:endParaRPr lang="de-DE"/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14375"/>
            <a:ext cx="8964613" cy="7937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de-DE" sz="800" b="1" smtClean="0">
                <a:solidFill>
                  <a:schemeClr val="tx2"/>
                </a:solidFill>
                <a:ea typeface="ＭＳ Ｐゴシック" pitchFamily="34" charset="-128"/>
              </a:rPr>
              <a:t>	</a:t>
            </a:r>
            <a:r>
              <a:rPr lang="de-DE" sz="2000" b="1" smtClean="0">
                <a:solidFill>
                  <a:schemeClr val="tx2"/>
                </a:solidFill>
                <a:ea typeface="ＭＳ Ｐゴシック" pitchFamily="34" charset="-128"/>
              </a:rPr>
              <a:t>Zulassung zum Abitur – Leistungsdefizite (weniger als 5 Punkte)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de-DE" sz="1600" b="1" smtClean="0">
                <a:solidFill>
                  <a:schemeClr val="tx2"/>
                </a:solidFill>
                <a:ea typeface="ＭＳ Ｐゴシック" pitchFamily="34" charset="-128"/>
              </a:rPr>
              <a:t>bei Einbringung von allen 4 Kursen der Abiturfächer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de-DE" sz="3600" b="1" smtClean="0">
              <a:solidFill>
                <a:schemeClr val="tx2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sz="800" smtClean="0">
                <a:ea typeface="ＭＳ Ｐゴシック" pitchFamily="34" charset="-128"/>
                <a:sym typeface="Wingdings" pitchFamily="2" charset="2"/>
              </a:rPr>
              <a:t>	</a:t>
            </a:r>
            <a:endParaRPr lang="de-DE" sz="800" b="1" smtClean="0">
              <a:ea typeface="ＭＳ Ｐゴシック" pitchFamily="34" charset="-128"/>
            </a:endParaRPr>
          </a:p>
        </p:txBody>
      </p:sp>
      <p:sp>
        <p:nvSpPr>
          <p:cNvPr id="45059" name="Rectangle 5"/>
          <p:cNvSpPr>
            <a:spLocks noChangeArrowheads="1"/>
          </p:cNvSpPr>
          <p:nvPr/>
        </p:nvSpPr>
        <p:spPr bwMode="auto">
          <a:xfrm>
            <a:off x="0" y="1895475"/>
            <a:ext cx="9144000" cy="3571875"/>
          </a:xfrm>
          <a:prstGeom prst="rect">
            <a:avLst/>
          </a:prstGeom>
          <a:solidFill>
            <a:srgbClr val="E5FF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de-DE" sz="1600"/>
              <a:t>	</a:t>
            </a:r>
            <a:endParaRPr lang="de-DE" sz="80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de-DE" sz="800"/>
              <a:t>	</a:t>
            </a:r>
            <a:r>
              <a:rPr lang="de-DE" sz="1600"/>
              <a:t>Bei Einbringung von: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de-DE" sz="160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de-DE" sz="1600"/>
              <a:t>	</a:t>
            </a:r>
            <a:r>
              <a:rPr lang="de-DE" sz="1600" b="1"/>
              <a:t>35 - 37</a:t>
            </a:r>
            <a:r>
              <a:rPr lang="de-DE" sz="1600"/>
              <a:t> Kursen:		</a:t>
            </a:r>
            <a:r>
              <a:rPr lang="de-DE" sz="1600" b="1"/>
              <a:t>7 Defizite</a:t>
            </a:r>
            <a:r>
              <a:rPr lang="de-DE" sz="1600"/>
              <a:t>, davon </a:t>
            </a:r>
            <a:r>
              <a:rPr lang="de-DE" sz="1600" b="1"/>
              <a:t>höchstens 3 Leistungskursdefizite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de-DE" sz="1600"/>
              <a:t>	</a:t>
            </a:r>
            <a:r>
              <a:rPr lang="de-DE" sz="1600" b="1"/>
              <a:t>38 - 40</a:t>
            </a:r>
            <a:r>
              <a:rPr lang="de-DE" sz="1600"/>
              <a:t> Kursen:		</a:t>
            </a:r>
            <a:r>
              <a:rPr lang="de-DE" sz="1600" b="1"/>
              <a:t>8 Defizite</a:t>
            </a:r>
            <a:r>
              <a:rPr lang="de-DE" sz="1600"/>
              <a:t>, davon </a:t>
            </a:r>
            <a:r>
              <a:rPr lang="de-DE" sz="1600" b="1"/>
              <a:t>höchstens 3 Leistungskursdefizite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de-DE" sz="160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de-DE" sz="1600"/>
              <a:t>	</a:t>
            </a:r>
            <a:r>
              <a:rPr lang="de-DE" sz="1600" b="1"/>
              <a:t>Kein anzurechnender Kurs darf mit 0 Punkten</a:t>
            </a:r>
            <a:r>
              <a:rPr lang="de-DE" sz="1600"/>
              <a:t> abgeschlossen werden.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de-DE" sz="160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de-DE" sz="1600"/>
              <a:t>	In </a:t>
            </a:r>
            <a:r>
              <a:rPr lang="de-DE" sz="1600" b="1"/>
              <a:t>Block I müssen mindestens 200 Punkte</a:t>
            </a:r>
            <a:r>
              <a:rPr lang="de-DE" sz="1600"/>
              <a:t> erreicht werden.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D98EC49-1C16-4394-A6A6-C85133CCF477}" type="slidenum">
              <a:rPr lang="de-DE"/>
              <a:pPr/>
              <a:t>22</a:t>
            </a:fld>
            <a:endParaRPr lang="de-DE"/>
          </a:p>
        </p:txBody>
      </p:sp>
      <p:sp>
        <p:nvSpPr>
          <p:cNvPr id="46082" name="Rectangle 4"/>
          <p:cNvSpPr>
            <a:spLocks noChangeArrowheads="1"/>
          </p:cNvSpPr>
          <p:nvPr/>
        </p:nvSpPr>
        <p:spPr bwMode="auto">
          <a:xfrm>
            <a:off x="169863" y="1336675"/>
            <a:ext cx="8974137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de-DE" sz="3200">
              <a:latin typeface="Arial-BoldMT" charset="0"/>
            </a:endParaRPr>
          </a:p>
        </p:txBody>
      </p:sp>
      <p:sp>
        <p:nvSpPr>
          <p:cNvPr id="46083" name="Rectangle 5"/>
          <p:cNvSpPr>
            <a:spLocks noChangeArrowheads="1"/>
          </p:cNvSpPr>
          <p:nvPr/>
        </p:nvSpPr>
        <p:spPr bwMode="auto">
          <a:xfrm>
            <a:off x="169863" y="442913"/>
            <a:ext cx="8974137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b="1">
                <a:latin typeface="Arial-BoldMT" charset="0"/>
              </a:rPr>
              <a:t>Berechnung der Gesamtqualifikation</a:t>
            </a:r>
          </a:p>
          <a:p>
            <a:pPr algn="ctr"/>
            <a:r>
              <a:rPr lang="de-DE" b="1">
                <a:latin typeface="Arial-BoldMT" charset="0"/>
              </a:rPr>
              <a:t>Basis: 102 Wochenstunden </a:t>
            </a:r>
            <a:r>
              <a:rPr lang="de-DE">
                <a:latin typeface="Arial-BoldMT" charset="0"/>
              </a:rPr>
              <a:t/>
            </a:r>
            <a:br>
              <a:rPr lang="de-DE">
                <a:latin typeface="Arial-BoldMT" charset="0"/>
              </a:rPr>
            </a:br>
            <a:endParaRPr lang="de-DE">
              <a:latin typeface="Arial-BoldMT" charset="0"/>
            </a:endParaRPr>
          </a:p>
        </p:txBody>
      </p:sp>
      <p:sp>
        <p:nvSpPr>
          <p:cNvPr id="4608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14300" y="1419225"/>
            <a:ext cx="8788400" cy="27432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b="1" smtClean="0">
                <a:ea typeface="ＭＳ Ｐゴシック" pitchFamily="34" charset="-128"/>
              </a:rPr>
              <a:t>Block I (mindestens 200, höchstens 600 Punkte)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e-DE" b="1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de-DE" sz="1500" smtClean="0">
                <a:ea typeface="ＭＳ Ｐゴシック" pitchFamily="34" charset="-128"/>
              </a:rPr>
              <a:t>Einbringung von</a:t>
            </a:r>
            <a:r>
              <a:rPr lang="de-DE" sz="1500" b="1" smtClean="0">
                <a:ea typeface="ＭＳ Ｐゴシック" pitchFamily="34" charset="-128"/>
              </a:rPr>
              <a:t> 35 – 40 anrechenbaren Kursen der</a:t>
            </a:r>
            <a:r>
              <a:rPr lang="de-DE" sz="1500" smtClean="0">
                <a:ea typeface="ＭＳ Ｐゴシック" pitchFamily="34" charset="-128"/>
              </a:rPr>
              <a:t> 4 Halbjahre der Qualifikationsphase.</a:t>
            </a:r>
          </a:p>
          <a:p>
            <a:pPr eaLnBrk="1" hangingPunct="1">
              <a:lnSpc>
                <a:spcPct val="80000"/>
              </a:lnSpc>
            </a:pPr>
            <a:r>
              <a:rPr lang="de-DE" sz="1500" smtClean="0">
                <a:ea typeface="ＭＳ Ｐゴシック" pitchFamily="34" charset="-128"/>
              </a:rPr>
              <a:t>Pflichtkurse gem. § 28 APO-GOSt.</a:t>
            </a:r>
          </a:p>
          <a:p>
            <a:r>
              <a:rPr lang="de-DE" sz="1400" smtClean="0">
                <a:ea typeface="ＭＳ Ｐゴシック" pitchFamily="34" charset="-128"/>
              </a:rPr>
              <a:t>Leistungskurspunkte zählen doppelt, Grundkurse einfach. </a:t>
            </a:r>
          </a:p>
          <a:p>
            <a:r>
              <a:rPr lang="de-DE" sz="1400" smtClean="0">
                <a:ea typeface="ＭＳ Ｐゴシック" pitchFamily="34" charset="-128"/>
              </a:rPr>
              <a:t>Endnote im Projektkurs kann im Umfang von 2 Halbjahresnoten auf die Grundkurse angerechnet   </a:t>
            </a:r>
            <a:br>
              <a:rPr lang="de-DE" sz="1400" smtClean="0">
                <a:ea typeface="ＭＳ Ｐゴシック" pitchFamily="34" charset="-128"/>
              </a:rPr>
            </a:br>
            <a:r>
              <a:rPr lang="de-DE" sz="1400" smtClean="0">
                <a:ea typeface="ＭＳ Ｐゴシック" pitchFamily="34" charset="-128"/>
              </a:rPr>
              <a:t>werden.</a:t>
            </a:r>
          </a:p>
          <a:p>
            <a:pPr eaLnBrk="1" hangingPunct="1">
              <a:lnSpc>
                <a:spcPct val="80000"/>
              </a:lnSpc>
            </a:pPr>
            <a:r>
              <a:rPr lang="de-DE" sz="1400" smtClean="0">
                <a:ea typeface="ＭＳ Ｐゴシック" pitchFamily="34" charset="-128"/>
              </a:rPr>
              <a:t>Berechnung gemäß Formel: </a:t>
            </a:r>
            <a:r>
              <a:rPr lang="de-DE" sz="1400" b="1" smtClean="0">
                <a:ea typeface="ＭＳ Ｐゴシック" pitchFamily="34" charset="-128"/>
              </a:rPr>
              <a:t>E I = (P : S) x 40;  z.B.: 215 : 43 (27 GK plus 8 LK) x 40 = </a:t>
            </a:r>
            <a:r>
              <a:rPr lang="de-DE" sz="1400" b="1" u="sng" smtClean="0">
                <a:ea typeface="ＭＳ Ｐゴシック" pitchFamily="34" charset="-128"/>
              </a:rPr>
              <a:t>200</a:t>
            </a:r>
            <a:r>
              <a:rPr lang="de-DE" sz="1400" b="1" smtClean="0">
                <a:ea typeface="ＭＳ Ｐゴシック" pitchFamily="34" charset="-128"/>
              </a:rPr>
              <a:t>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sz="1100" smtClean="0">
                <a:ea typeface="ＭＳ Ｐゴシック" pitchFamily="34" charset="-128"/>
              </a:rPr>
              <a:t>     	E I = (Gesamt-)Ergebnis Block 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sz="1100" smtClean="0">
                <a:ea typeface="ＭＳ Ｐゴシック" pitchFamily="34" charset="-128"/>
              </a:rPr>
              <a:t>	P = Erzielte Punkte in den eingebrachten Fächern in vier Schulhalbjahren</a:t>
            </a:r>
          </a:p>
          <a:p>
            <a:r>
              <a:rPr lang="de-DE" sz="1100" smtClean="0">
                <a:ea typeface="ＭＳ Ｐゴシック" pitchFamily="34" charset="-128"/>
              </a:rPr>
              <a:t>S = Schulhalbjahresergebnisse (Anzahl der „Kurse</a:t>
            </a:r>
            <a:r>
              <a:rPr lang="ja-JP" altLang="de-DE" sz="1100" smtClean="0">
                <a:ea typeface="ＭＳ Ｐゴシック" pitchFamily="34" charset="-128"/>
              </a:rPr>
              <a:t>“</a:t>
            </a:r>
            <a:r>
              <a:rPr lang="de-DE" altLang="ja-JP" sz="1100" smtClean="0">
                <a:ea typeface="ＭＳ Ｐゴシック" pitchFamily="34" charset="-128"/>
              </a:rPr>
              <a:t>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sz="1100" smtClean="0">
                <a:ea typeface="ＭＳ Ｐゴシック" pitchFamily="34" charset="-128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e-DE" sz="8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e-DE" sz="10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de-DE" sz="1000" smtClean="0">
              <a:ea typeface="ＭＳ Ｐゴシック" pitchFamily="34" charset="-128"/>
            </a:endParaRPr>
          </a:p>
        </p:txBody>
      </p:sp>
      <p:sp>
        <p:nvSpPr>
          <p:cNvPr id="46085" name="Rectangle 7"/>
          <p:cNvSpPr>
            <a:spLocks noChangeArrowheads="1"/>
          </p:cNvSpPr>
          <p:nvPr/>
        </p:nvSpPr>
        <p:spPr bwMode="auto">
          <a:xfrm>
            <a:off x="134938" y="4471988"/>
            <a:ext cx="8824912" cy="815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de-DE" sz="2000" b="1"/>
              <a:t>Block II (mindestens 100, höchstens 300 Punkte):</a:t>
            </a:r>
          </a:p>
          <a:p>
            <a:r>
              <a:rPr lang="de-DE" sz="1800"/>
              <a:t>Leistungen in den 4 Fächern der Abiturprüfung (je fünffache Wertung)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Foliennummernplatzhalt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871C286-D989-4523-B65C-EED48295ECCB}" type="slidenum">
              <a:rPr lang="de-DE"/>
              <a:pPr/>
              <a:t>23</a:t>
            </a:fld>
            <a:endParaRPr lang="de-DE"/>
          </a:p>
        </p:txBody>
      </p:sp>
      <p:pic>
        <p:nvPicPr>
          <p:cNvPr id="2" name="Bild 1" descr="WAHLBOGEN für QP S2.pd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300" y="0"/>
            <a:ext cx="4846211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Foliennummernplatzhalt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C96865F-A969-4C77-89CC-AF59BB0E5674}" type="slidenum">
              <a:rPr lang="de-DE"/>
              <a:pPr/>
              <a:t>24</a:t>
            </a:fld>
            <a:endParaRPr lang="de-DE"/>
          </a:p>
        </p:txBody>
      </p:sp>
      <p:pic>
        <p:nvPicPr>
          <p:cNvPr id="3" name="Bild 2" descr="WAHLBOGEN für QP S1.pd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300" y="0"/>
            <a:ext cx="4846211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el 1"/>
          <p:cNvSpPr>
            <a:spLocks noGrp="1"/>
          </p:cNvSpPr>
          <p:nvPr>
            <p:ph type="title" idx="4294967295"/>
          </p:nvPr>
        </p:nvSpPr>
        <p:spPr>
          <a:xfrm>
            <a:off x="454025" y="1287463"/>
            <a:ext cx="8064500" cy="1439862"/>
          </a:xfrm>
        </p:spPr>
        <p:txBody>
          <a:bodyPr/>
          <a:lstStyle/>
          <a:p>
            <a:r>
              <a:rPr lang="de-DE" smtClean="0">
                <a:ea typeface="ＭＳ Ｐゴシック" pitchFamily="34" charset="-128"/>
              </a:rPr>
              <a:t>Informationen</a:t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/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>im Bildungsportal NRW unter</a:t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/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>„Schulform</a:t>
            </a:r>
            <a:r>
              <a:rPr lang="ja-JP" altLang="de-DE" smtClean="0">
                <a:ea typeface="ＭＳ Ｐゴシック" pitchFamily="34" charset="-128"/>
              </a:rPr>
              <a:t>“</a:t>
            </a:r>
            <a:r>
              <a:rPr lang="de-DE" altLang="ja-JP" smtClean="0">
                <a:ea typeface="ＭＳ Ｐゴシック" pitchFamily="34" charset="-128"/>
              </a:rPr>
              <a:t> – „Gymnasium</a:t>
            </a:r>
            <a:r>
              <a:rPr lang="ja-JP" altLang="de-DE" smtClean="0">
                <a:ea typeface="ＭＳ Ｐゴシック" pitchFamily="34" charset="-128"/>
              </a:rPr>
              <a:t>“</a:t>
            </a:r>
            <a:endParaRPr lang="de-DE" smtClean="0">
              <a:ea typeface="ＭＳ Ｐゴシック" pitchFamily="34" charset="-128"/>
            </a:endParaRPr>
          </a:p>
        </p:txBody>
      </p:sp>
      <p:graphicFrame>
        <p:nvGraphicFramePr>
          <p:cNvPr id="38931" name="Group 19"/>
          <p:cNvGraphicFramePr>
            <a:graphicFrameLocks noGrp="1"/>
          </p:cNvGraphicFramePr>
          <p:nvPr/>
        </p:nvGraphicFramePr>
        <p:xfrm>
          <a:off x="206375" y="3573463"/>
          <a:ext cx="8759825" cy="2011363"/>
        </p:xfrm>
        <a:graphic>
          <a:graphicData uri="http://schemas.openxmlformats.org/drawingml/2006/table">
            <a:tbl>
              <a:tblPr/>
              <a:tblGrid>
                <a:gridCol w="8759825"/>
              </a:tblGrid>
              <a:tr h="2011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Broschüre zur gymnasialen Oberstufe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Häufig gestellte Fragen mit vielfältigen Links zu weiteren Informationen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Power-Point-Präsentation zur gymnasialen Oberstufe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Kontinuierliche Aktualisierung und Ergänzung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49160" name="Foliennummernplatzhalter 3"/>
          <p:cNvSpPr txBox="1">
            <a:spLocks noGrp="1"/>
          </p:cNvSpPr>
          <p:nvPr/>
        </p:nvSpPr>
        <p:spPr bwMode="auto">
          <a:xfrm>
            <a:off x="539750" y="6453188"/>
            <a:ext cx="288925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52E37670-E35F-4F74-88B5-74F85134ADED}" type="slidenum">
              <a:rPr lang="de-DE" sz="800"/>
              <a:pPr/>
              <a:t>25</a:t>
            </a:fld>
            <a:endParaRPr lang="de-DE" sz="800"/>
          </a:p>
        </p:txBody>
      </p:sp>
      <p:sp>
        <p:nvSpPr>
          <p:cNvPr id="49161" name="Text Box 17"/>
          <p:cNvSpPr txBox="1">
            <a:spLocks noChangeArrowheads="1"/>
          </p:cNvSpPr>
          <p:nvPr/>
        </p:nvSpPr>
        <p:spPr bwMode="auto">
          <a:xfrm>
            <a:off x="4422775" y="2020888"/>
            <a:ext cx="4565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>
                <a:solidFill>
                  <a:srgbClr val="0033CC"/>
                </a:solidFill>
              </a:rPr>
              <a:t>www.schulministerium.nrw.de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el 1"/>
          <p:cNvSpPr>
            <a:spLocks noGrp="1"/>
          </p:cNvSpPr>
          <p:nvPr>
            <p:ph type="title" idx="4294967295"/>
          </p:nvPr>
        </p:nvSpPr>
        <p:spPr>
          <a:xfrm>
            <a:off x="301625" y="1182688"/>
            <a:ext cx="8064500" cy="1439862"/>
          </a:xfrm>
        </p:spPr>
        <p:txBody>
          <a:bodyPr/>
          <a:lstStyle/>
          <a:p>
            <a:r>
              <a:rPr lang="de-DE" smtClean="0">
                <a:ea typeface="ＭＳ Ｐゴシック" pitchFamily="34" charset="-128"/>
              </a:rPr>
              <a:t>Informationen</a:t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/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>im Bildungsportal NRW unter</a:t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/>
            </a:r>
            <a:br>
              <a:rPr lang="de-DE" smtClean="0">
                <a:ea typeface="ＭＳ Ｐゴシック" pitchFamily="34" charset="-128"/>
              </a:rPr>
            </a:br>
            <a:endParaRPr lang="de-DE" smtClean="0">
              <a:ea typeface="ＭＳ Ｐゴシック" pitchFamily="34" charset="-128"/>
            </a:endParaRPr>
          </a:p>
        </p:txBody>
      </p:sp>
      <p:graphicFrame>
        <p:nvGraphicFramePr>
          <p:cNvPr id="73731" name="Group 3"/>
          <p:cNvGraphicFramePr>
            <a:graphicFrameLocks noGrp="1"/>
          </p:cNvGraphicFramePr>
          <p:nvPr/>
        </p:nvGraphicFramePr>
        <p:xfrm>
          <a:off x="120650" y="2352675"/>
          <a:ext cx="8909050" cy="3994150"/>
        </p:xfrm>
        <a:graphic>
          <a:graphicData uri="http://schemas.openxmlformats.org/drawingml/2006/table">
            <a:tbl>
              <a:tblPr/>
              <a:tblGrid>
                <a:gridCol w="8909050"/>
              </a:tblGrid>
              <a:tr h="399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Erläuterungen und Beispiele zu Projekt- und Vertiefungskursen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Erläuterungen zu kompetenzorientiertem Unterricht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Informationen </a:t>
                      </a: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und Beispiele zu den zentral gestellten Klausuren am Ende der  </a:t>
                      </a:r>
                      <a:b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</a:b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Einführungsphase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(Kontinuierliche Aktualisierung und Ergänzung)</a:t>
                      </a:r>
                      <a:endParaRPr kumimoji="0" 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50184" name="Foliennummernplatzhalter 3"/>
          <p:cNvSpPr txBox="1">
            <a:spLocks noGrp="1"/>
          </p:cNvSpPr>
          <p:nvPr/>
        </p:nvSpPr>
        <p:spPr bwMode="auto">
          <a:xfrm>
            <a:off x="539750" y="6453188"/>
            <a:ext cx="288925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66B329B9-634C-4B5B-BBE7-3FEF335B6690}" type="slidenum">
              <a:rPr lang="de-DE" sz="800"/>
              <a:pPr/>
              <a:t>26</a:t>
            </a:fld>
            <a:endParaRPr lang="de-DE" sz="800"/>
          </a:p>
        </p:txBody>
      </p:sp>
      <p:sp>
        <p:nvSpPr>
          <p:cNvPr id="50185" name="Text Box 18"/>
          <p:cNvSpPr txBox="1">
            <a:spLocks noChangeArrowheads="1"/>
          </p:cNvSpPr>
          <p:nvPr/>
        </p:nvSpPr>
        <p:spPr bwMode="auto">
          <a:xfrm>
            <a:off x="4184650" y="1782763"/>
            <a:ext cx="4786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>
                <a:solidFill>
                  <a:srgbClr val="0033CC"/>
                </a:solidFill>
              </a:rPr>
              <a:t>www.standardsicherung.nrw.de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el 1"/>
          <p:cNvSpPr>
            <a:spLocks noGrp="1"/>
          </p:cNvSpPr>
          <p:nvPr>
            <p:ph type="title"/>
          </p:nvPr>
        </p:nvSpPr>
        <p:spPr>
          <a:xfrm>
            <a:off x="130175" y="1287463"/>
            <a:ext cx="8883650" cy="1036637"/>
          </a:xfrm>
        </p:spPr>
        <p:txBody>
          <a:bodyPr/>
          <a:lstStyle/>
          <a:p>
            <a:r>
              <a:rPr lang="de-DE" sz="2800" smtClean="0">
                <a:ea typeface="ＭＳ Ｐゴシック" pitchFamily="34" charset="-128"/>
              </a:rPr>
              <a:t>Ein internetbasiertes Planungstool für Schülerinnen, Schüler und Eltern (LUPO)</a:t>
            </a:r>
            <a:br>
              <a:rPr lang="de-DE" sz="2800" smtClean="0">
                <a:ea typeface="ＭＳ Ｐゴシック" pitchFamily="34" charset="-128"/>
              </a:rPr>
            </a:br>
            <a:r>
              <a:rPr lang="de-DE" sz="2800" smtClean="0">
                <a:ea typeface="ＭＳ Ｐゴシック" pitchFamily="34" charset="-128"/>
              </a:rPr>
              <a:t/>
            </a:r>
            <a:br>
              <a:rPr lang="de-DE" sz="2800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/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/>
            </a:r>
            <a:br>
              <a:rPr lang="de-DE" smtClean="0">
                <a:ea typeface="ＭＳ Ｐゴシック" pitchFamily="34" charset="-128"/>
              </a:rPr>
            </a:br>
            <a:endParaRPr lang="de-DE" smtClean="0">
              <a:ea typeface="ＭＳ Ｐゴシック" pitchFamily="34" charset="-128"/>
            </a:endParaRPr>
          </a:p>
        </p:txBody>
      </p:sp>
      <p:graphicFrame>
        <p:nvGraphicFramePr>
          <p:cNvPr id="40987" name="Group 27"/>
          <p:cNvGraphicFramePr>
            <a:graphicFrameLocks noGrp="1"/>
          </p:cNvGraphicFramePr>
          <p:nvPr/>
        </p:nvGraphicFramePr>
        <p:xfrm>
          <a:off x="0" y="2667000"/>
          <a:ext cx="9001125" cy="3597275"/>
        </p:xfrm>
        <a:graphic>
          <a:graphicData uri="http://schemas.openxmlformats.org/drawingml/2006/table">
            <a:tbl>
              <a:tblPr/>
              <a:tblGrid>
                <a:gridCol w="9001125"/>
              </a:tblGrid>
              <a:tr h="3597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zeigt die Wahlmöglichkeiten in der Schule an,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gibt Planungshilfen und Erläuterungen,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weist auf Planungsfehler hin,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ermöglicht  Vorausplanung bis zum Abitur,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dient als Beratungsgrundlage für die Beratungslehrer,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  <a:r>
                        <a:rPr kumimoji="0" lang="de-DE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ersetzt aber keinesfalls die Teilnahme an den Beratungsveranstaltungen  </a:t>
                      </a:r>
                      <a:br>
                        <a:rPr kumimoji="0" lang="de-DE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</a:br>
                      <a:r>
                        <a:rPr kumimoji="0" lang="de-DE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der Schule und die persönliche Beratung durch den Beratungslehrer oder   </a:t>
                      </a:r>
                      <a:br>
                        <a:rPr kumimoji="0" lang="de-DE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</a:br>
                      <a:r>
                        <a:rPr kumimoji="0" lang="de-DE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die Beratungslehrerin, die allein die Details, speziellen Rahmenbedingungen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und Konsequenzen der  individuellen Schülerwahlen umfassend im Blick hat.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endParaRPr kumimoji="0" lang="de-DE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Das Planungstool steht den Schulen zur Verfügung und kann grundsätzlich jedem Schüler und jeder Schülerin individuell zur privaten Nutzung zur Verfügung gestellt werden.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52232" name="Foliennummernplatzhalt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BC28849-320C-4B0C-92C1-FB630B8EAF8E}" type="slidenum">
              <a:rPr lang="de-DE"/>
              <a:pPr/>
              <a:t>27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Foliennummernplatzhalter 4"/>
          <p:cNvSpPr txBox="1">
            <a:spLocks noGrp="1"/>
          </p:cNvSpPr>
          <p:nvPr/>
        </p:nvSpPr>
        <p:spPr bwMode="auto">
          <a:xfrm>
            <a:off x="539750" y="6453188"/>
            <a:ext cx="288925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B7CF8635-A1EC-4582-A481-197EE181836B}" type="slidenum">
              <a:rPr lang="de-DE" sz="800"/>
              <a:pPr/>
              <a:t>28</a:t>
            </a:fld>
            <a:endParaRPr lang="de-DE" sz="800"/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sp>
        <p:nvSpPr>
          <p:cNvPr id="51203" name="Rectangle 4"/>
          <p:cNvSpPr>
            <a:spLocks noChangeArrowheads="1"/>
          </p:cNvSpPr>
          <p:nvPr/>
        </p:nvSpPr>
        <p:spPr bwMode="auto">
          <a:xfrm>
            <a:off x="0" y="1736725"/>
            <a:ext cx="9144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endParaRPr lang="de-DE" sz="2000" b="1">
              <a:sym typeface="Wingdings" pitchFamily="2" charset="2"/>
            </a:endParaRPr>
          </a:p>
          <a:p>
            <a:pPr marL="342900" indent="-342900"/>
            <a:endParaRPr lang="de-DE" sz="2000" b="1">
              <a:sym typeface="Wingdings" pitchFamily="2" charset="2"/>
            </a:endParaRPr>
          </a:p>
        </p:txBody>
      </p:sp>
      <p:sp>
        <p:nvSpPr>
          <p:cNvPr id="188421" name="Text Box 5"/>
          <p:cNvSpPr txBox="1">
            <a:spLocks noChangeArrowheads="1"/>
          </p:cNvSpPr>
          <p:nvPr/>
        </p:nvSpPr>
        <p:spPr bwMode="auto">
          <a:xfrm>
            <a:off x="0" y="414338"/>
            <a:ext cx="9144000" cy="5584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714375" algn="l"/>
                <a:tab pos="2514600" algn="l"/>
              </a:tabLst>
            </a:pPr>
            <a:endParaRPr lang="de-DE" sz="1800" b="1" u="sng">
              <a:cs typeface="Arial" pitchFamily="34" charset="0"/>
            </a:endParaRPr>
          </a:p>
          <a:p>
            <a:pPr>
              <a:tabLst>
                <a:tab pos="714375" algn="l"/>
                <a:tab pos="2514600" algn="l"/>
              </a:tabLst>
            </a:pPr>
            <a:r>
              <a:rPr lang="de-DE" sz="1800" b="1" u="sng">
                <a:cs typeface="Arial" pitchFamily="34" charset="0"/>
              </a:rPr>
              <a:t>Bilingualer Sachfachunterricht als Grundkurs</a:t>
            </a:r>
            <a:r>
              <a:rPr lang="de-DE" sz="1800" b="1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</a:t>
            </a:r>
          </a:p>
          <a:p>
            <a:pPr>
              <a:tabLst>
                <a:tab pos="714375" algn="l"/>
                <a:tab pos="2514600" algn="l"/>
              </a:tabLst>
            </a:pPr>
            <a:endParaRPr lang="de-DE" sz="1800" b="1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  <a:p>
            <a:pPr>
              <a:tabLst>
                <a:tab pos="714375" algn="l"/>
                <a:tab pos="2514600" algn="l"/>
              </a:tabLst>
            </a:pPr>
            <a:r>
              <a:rPr lang="de-DE" sz="1800" b="1">
                <a:cs typeface="Arial" pitchFamily="34" charset="0"/>
              </a:rPr>
              <a:t>Abdeckung </a:t>
            </a:r>
          </a:p>
          <a:p>
            <a:pPr>
              <a:tabLst>
                <a:tab pos="714375" algn="l"/>
                <a:tab pos="2514600" algn="l"/>
              </a:tabLst>
            </a:pPr>
            <a:r>
              <a:rPr lang="de-DE" sz="1800" b="1">
                <a:cs typeface="Arial" pitchFamily="34" charset="0"/>
              </a:rPr>
              <a:t>von Belegungsverpflichtungen: 	a) im jeweiligen Sachfach (z.B. Geschichte, 				Biologie) und</a:t>
            </a:r>
          </a:p>
          <a:p>
            <a:pPr>
              <a:tabLst>
                <a:tab pos="714375" algn="l"/>
                <a:tab pos="2514600" algn="l"/>
              </a:tabLst>
            </a:pPr>
            <a:r>
              <a:rPr lang="de-DE" sz="1800" b="1">
                <a:cs typeface="Arial" pitchFamily="34" charset="0"/>
              </a:rPr>
              <a:t>				b) in einer weiteren Fremdsprache, sofern auch    				eine andere Fremdsprache als Grund- oder 				Leistungskurs belegt wird. </a:t>
            </a:r>
          </a:p>
          <a:p>
            <a:pPr>
              <a:tabLst>
                <a:tab pos="714375" algn="l"/>
                <a:tab pos="2514600" algn="l"/>
              </a:tabLst>
            </a:pPr>
            <a:r>
              <a:rPr lang="de-DE" sz="1800" b="1">
                <a:solidFill>
                  <a:schemeClr val="tx2"/>
                </a:solidFill>
                <a:cs typeface="Arial" pitchFamily="34" charset="0"/>
              </a:rPr>
              <a:t>Die Wahl eines bilingualen Sachfachs kann also nicht die Belegung einer durchgehenden Fremdsprache als GK oder LK ersetzen! </a:t>
            </a:r>
          </a:p>
          <a:p>
            <a:pPr>
              <a:tabLst>
                <a:tab pos="714375" algn="l"/>
                <a:tab pos="2514600" algn="l"/>
              </a:tabLst>
            </a:pPr>
            <a:r>
              <a:rPr lang="de-DE" sz="1800" b="1">
                <a:solidFill>
                  <a:schemeClr val="tx2"/>
                </a:solidFill>
                <a:cs typeface="Arial" pitchFamily="34" charset="0"/>
              </a:rPr>
              <a:t>Die Wahl eines bilingualen Projektkurses kann keine Belegverpflichtungen im Sachfach oder in der Fremdsprache ersetzen.</a:t>
            </a:r>
          </a:p>
          <a:p>
            <a:pPr>
              <a:tabLst>
                <a:tab pos="714375" algn="l"/>
                <a:tab pos="2514600" algn="l"/>
              </a:tabLst>
            </a:pPr>
            <a:r>
              <a:rPr lang="de-DE" sz="1800" b="1">
                <a:cs typeface="Arial" pitchFamily="34" charset="0"/>
              </a:rPr>
              <a:t>Klausurverpflichtungen:	gemäß § 14 Abs. 1 und 2 APO-GOSt 2 (entsprechend den Belegverpflichtungen, die abgedeckt werden); </a:t>
            </a:r>
          </a:p>
          <a:p>
            <a:pPr>
              <a:tabLst>
                <a:tab pos="714375" algn="l"/>
                <a:tab pos="2514600" algn="l"/>
              </a:tabLst>
            </a:pPr>
            <a:r>
              <a:rPr lang="de-DE" sz="1800" b="1">
                <a:cs typeface="Arial" pitchFamily="34" charset="0"/>
              </a:rPr>
              <a:t>Inhalte und Leistungsbewertung:	Orientierung an den Anforderungen des Sachfaches, Berücksichtigung der fremdsprachlichen Leistungen im Rahmen der Darstellungsleistung;</a:t>
            </a:r>
          </a:p>
          <a:p>
            <a:pPr>
              <a:tabLst>
                <a:tab pos="714375" algn="l"/>
                <a:tab pos="2514600" algn="l"/>
              </a:tabLst>
            </a:pPr>
            <a:r>
              <a:rPr lang="de-DE" sz="1800" b="1">
                <a:cs typeface="Arial" pitchFamily="34" charset="0"/>
              </a:rPr>
              <a:t>Klausuren/ Abiturprüfung (3. oder 4. Fach): in der Fremdsprache</a:t>
            </a:r>
            <a:r>
              <a:rPr lang="de-DE" sz="1800" b="1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;</a:t>
            </a:r>
            <a:endParaRPr lang="de-DE" sz="1800" b="1">
              <a:cs typeface="Arial" pitchFamily="34" charset="0"/>
            </a:endParaRPr>
          </a:p>
          <a:p>
            <a:pPr>
              <a:tabLst>
                <a:tab pos="714375" algn="l"/>
                <a:tab pos="2514600" algn="l"/>
              </a:tabLst>
            </a:pPr>
            <a:r>
              <a:rPr lang="de-DE" sz="1800" b="1">
                <a:cs typeface="Arial" pitchFamily="34" charset="0"/>
              </a:rPr>
              <a:t>Abiturzeugnis: Vermerk zur Belegung des bilingualen Sachfaches.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A5E3613-A970-4A53-9F9B-E2C599F184FA}" type="slidenum">
              <a:rPr lang="de-DE"/>
              <a:pPr/>
              <a:t>29</a:t>
            </a:fld>
            <a:endParaRPr lang="de-DE"/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sp>
        <p:nvSpPr>
          <p:cNvPr id="39939" name="Rectangle 4"/>
          <p:cNvSpPr>
            <a:spLocks noChangeArrowheads="1"/>
          </p:cNvSpPr>
          <p:nvPr/>
        </p:nvSpPr>
        <p:spPr bwMode="auto">
          <a:xfrm>
            <a:off x="1679575" y="903288"/>
            <a:ext cx="58975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de-DE" sz="1800"/>
          </a:p>
        </p:txBody>
      </p:sp>
      <p:graphicFrame>
        <p:nvGraphicFramePr>
          <p:cNvPr id="32910" name="Group 142"/>
          <p:cNvGraphicFramePr>
            <a:graphicFrameLocks noGrp="1"/>
          </p:cNvGraphicFramePr>
          <p:nvPr/>
        </p:nvGraphicFramePr>
        <p:xfrm>
          <a:off x="0" y="762000"/>
          <a:ext cx="8993188" cy="5448304"/>
        </p:xfrm>
        <a:graphic>
          <a:graphicData uri="http://schemas.openxmlformats.org/drawingml/2006/table">
            <a:tbl>
              <a:tblPr/>
              <a:tblGrid>
                <a:gridCol w="655638"/>
                <a:gridCol w="2852737"/>
                <a:gridCol w="1106488"/>
                <a:gridCol w="1062037"/>
                <a:gridCol w="792163"/>
                <a:gridCol w="846137"/>
                <a:gridCol w="792163"/>
                <a:gridCol w="885825"/>
              </a:tblGrid>
              <a:tr h="811213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Schullaufbahnbeispiel 1: Naturwissenschaftlicher Schwerpunkt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65113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Einführungsphase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Abiturfach</a:t>
                      </a:r>
                      <a:endParaRPr kumimoji="0" lang="de-D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Q1</a:t>
                      </a:r>
                      <a:endParaRPr kumimoji="0" lang="de-D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Q2</a:t>
                      </a:r>
                      <a:endParaRPr kumimoji="0" lang="de-D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Anzahl der anrechenbaren Kurse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</a:t>
                      </a:r>
                      <a:endParaRPr kumimoji="0" lang="de-D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2</a:t>
                      </a:r>
                      <a:endParaRPr kumimoji="0" lang="de-D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</a:t>
                      </a:r>
                      <a:endParaRPr kumimoji="0" lang="de-D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  <a:endParaRPr kumimoji="0" lang="de-D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Deutsch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Englisch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Kunst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Geschichte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Sozialwissenschaften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Mathematik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Chemie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Physik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Religion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Sport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Vertiefung E</a:t>
                      </a: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WStd</a:t>
                      </a: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Vertiefung M</a:t>
                      </a: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651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34 WStd.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65113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Insgesamt 102 Wochenstunden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0071" name="Text Box 136"/>
          <p:cNvSpPr txBox="1">
            <a:spLocks noChangeArrowheads="1"/>
          </p:cNvSpPr>
          <p:nvPr/>
        </p:nvSpPr>
        <p:spPr bwMode="auto">
          <a:xfrm>
            <a:off x="8308975" y="1044575"/>
            <a:ext cx="498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b="1">
                <a:latin typeface="Century Gothic" pitchFamily="34" charset="0"/>
              </a:rPr>
              <a:t>G8</a:t>
            </a:r>
          </a:p>
        </p:txBody>
      </p:sp>
      <p:sp>
        <p:nvSpPr>
          <p:cNvPr id="212105" name="Text Box 137"/>
          <p:cNvSpPr txBox="1">
            <a:spLocks noChangeArrowheads="1"/>
          </p:cNvSpPr>
          <p:nvPr/>
        </p:nvSpPr>
        <p:spPr bwMode="auto">
          <a:xfrm>
            <a:off x="0" y="6102350"/>
            <a:ext cx="88550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de-DE" sz="1800">
              <a:effectLst>
                <a:outerShdw blurRad="38100" dist="38100" dir="2700000" algn="tl">
                  <a:srgbClr val="C0C0C0"/>
                </a:outerShdw>
              </a:effectLst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liennummernplatzhalt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BBEB44D-4DE3-4A17-B62C-7F8414FFB56B}" type="slidenum">
              <a:rPr lang="de-DE"/>
              <a:pPr/>
              <a:t>3</a:t>
            </a:fld>
            <a:endParaRPr lang="de-DE"/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graphicFrame>
        <p:nvGraphicFramePr>
          <p:cNvPr id="17446" name="Group 38"/>
          <p:cNvGraphicFramePr>
            <a:graphicFrameLocks noGrp="1"/>
          </p:cNvGraphicFramePr>
          <p:nvPr>
            <p:ph sz="half" idx="2"/>
          </p:nvPr>
        </p:nvGraphicFramePr>
        <p:xfrm>
          <a:off x="0" y="287338"/>
          <a:ext cx="9144000" cy="6376989"/>
        </p:xfrm>
        <a:graphic>
          <a:graphicData uri="http://schemas.openxmlformats.org/drawingml/2006/table">
            <a:tbl>
              <a:tblPr/>
              <a:tblGrid>
                <a:gridCol w="6188075"/>
                <a:gridCol w="2955925"/>
              </a:tblGrid>
              <a:tr h="10207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Die gymnasiale Oberstufe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257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556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Abiturzeugnis (Ergebnisse aus Block I und Block II)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6254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Abiturprüfungen (Block II)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4B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556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Zulassung zu den Abiturprüfungen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308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2. Jahr der Qualifikationsphase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(2 Kurshalbjahre)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(Block I)</a:t>
                      </a: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</a:tr>
              <a:tr h="963613">
                <a:tc>
                  <a:txBody>
                    <a:bodyPr/>
                    <a:lstStyle/>
                    <a:p>
                      <a:pPr marL="361950" marR="0" lvl="0" indent="-3619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Jahr der Qualifikationsphase</a:t>
                      </a:r>
                    </a:p>
                    <a:p>
                      <a:pPr marL="361950" marR="0" lvl="0" indent="-3619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(2 Kurshalbjahre)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556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Versetzung (mittlerer Schulabschluss)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7921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Einführungsphase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1884" name="Text Box 156"/>
          <p:cNvSpPr txBox="1">
            <a:spLocks noChangeArrowheads="1"/>
          </p:cNvSpPr>
          <p:nvPr/>
        </p:nvSpPr>
        <p:spPr bwMode="auto">
          <a:xfrm>
            <a:off x="5010150" y="4071938"/>
            <a:ext cx="1085850" cy="4191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200" b="1">
                <a:ea typeface="+mn-ea"/>
              </a:rPr>
              <a:t>FHR </a:t>
            </a:r>
          </a:p>
          <a:p>
            <a:pPr algn="ctr">
              <a:defRPr/>
            </a:pPr>
            <a:r>
              <a:rPr lang="de-DE" sz="1200" b="1">
                <a:ea typeface="+mn-ea"/>
              </a:rPr>
              <a:t>schul. Teil</a:t>
            </a:r>
            <a:endParaRPr lang="de-DE" sz="1200" b="1">
              <a:effectLst>
                <a:outerShdw blurRad="38100" dist="38100" dir="2700000" algn="tl">
                  <a:srgbClr val="FFFFFF"/>
                </a:outerShdw>
              </a:effectLst>
              <a:ea typeface="+mn-ea"/>
            </a:endParaRPr>
          </a:p>
        </p:txBody>
      </p:sp>
      <p:sp>
        <p:nvSpPr>
          <p:cNvPr id="20506" name="AutoShape 157"/>
          <p:cNvSpPr>
            <a:spLocks noChangeArrowheads="1"/>
          </p:cNvSpPr>
          <p:nvPr/>
        </p:nvSpPr>
        <p:spPr bwMode="auto">
          <a:xfrm>
            <a:off x="1276350" y="4819650"/>
            <a:ext cx="374650" cy="561975"/>
          </a:xfrm>
          <a:prstGeom prst="upArrow">
            <a:avLst>
              <a:gd name="adj1" fmla="val 50000"/>
              <a:gd name="adj2" fmla="val 37500"/>
            </a:avLst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 sz="1800"/>
          </a:p>
        </p:txBody>
      </p:sp>
      <p:sp>
        <p:nvSpPr>
          <p:cNvPr id="20507" name="AutoShape 158"/>
          <p:cNvSpPr>
            <a:spLocks noChangeArrowheads="1"/>
          </p:cNvSpPr>
          <p:nvPr/>
        </p:nvSpPr>
        <p:spPr bwMode="auto">
          <a:xfrm>
            <a:off x="7112000" y="2921000"/>
            <a:ext cx="374650" cy="561975"/>
          </a:xfrm>
          <a:prstGeom prst="upArrow">
            <a:avLst>
              <a:gd name="adj1" fmla="val 50000"/>
              <a:gd name="adj2" fmla="val 37500"/>
            </a:avLst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 sz="1800"/>
          </a:p>
        </p:txBody>
      </p:sp>
      <p:sp>
        <p:nvSpPr>
          <p:cNvPr id="20508" name="AutoShape 161"/>
          <p:cNvSpPr>
            <a:spLocks noChangeArrowheads="1"/>
          </p:cNvSpPr>
          <p:nvPr/>
        </p:nvSpPr>
        <p:spPr bwMode="auto">
          <a:xfrm rot="5400000">
            <a:off x="5930901" y="3549650"/>
            <a:ext cx="374650" cy="561975"/>
          </a:xfrm>
          <a:prstGeom prst="upArrow">
            <a:avLst>
              <a:gd name="adj1" fmla="val 50000"/>
              <a:gd name="adj2" fmla="val 37500"/>
            </a:avLst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 sz="1800"/>
          </a:p>
        </p:txBody>
      </p:sp>
      <p:sp>
        <p:nvSpPr>
          <p:cNvPr id="20509" name="AutoShape 162"/>
          <p:cNvSpPr>
            <a:spLocks noChangeArrowheads="1"/>
          </p:cNvSpPr>
          <p:nvPr/>
        </p:nvSpPr>
        <p:spPr bwMode="auto">
          <a:xfrm rot="5400000">
            <a:off x="5949951" y="4483100"/>
            <a:ext cx="374650" cy="561975"/>
          </a:xfrm>
          <a:prstGeom prst="upArrow">
            <a:avLst>
              <a:gd name="adj1" fmla="val 50000"/>
              <a:gd name="adj2" fmla="val 37500"/>
            </a:avLst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D23F9FB-8E5C-4326-AC95-85C1224A3C78}" type="slidenum">
              <a:rPr lang="de-DE"/>
              <a:pPr/>
              <a:t>30</a:t>
            </a:fld>
            <a:endParaRPr lang="de-DE"/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graphicFrame>
        <p:nvGraphicFramePr>
          <p:cNvPr id="33941" name="Group 149"/>
          <p:cNvGraphicFramePr>
            <a:graphicFrameLocks noGrp="1"/>
          </p:cNvGraphicFramePr>
          <p:nvPr/>
        </p:nvGraphicFramePr>
        <p:xfrm>
          <a:off x="0" y="381000"/>
          <a:ext cx="8856663" cy="5962655"/>
        </p:xfrm>
        <a:graphic>
          <a:graphicData uri="http://schemas.openxmlformats.org/drawingml/2006/table">
            <a:tbl>
              <a:tblPr/>
              <a:tblGrid>
                <a:gridCol w="614363"/>
                <a:gridCol w="2679700"/>
                <a:gridCol w="1023937"/>
                <a:gridCol w="820738"/>
                <a:gridCol w="939800"/>
                <a:gridCol w="911225"/>
                <a:gridCol w="936625"/>
                <a:gridCol w="930275"/>
              </a:tblGrid>
              <a:tr h="493713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Schullaufbahnbeispiel 2 – Fremdsprachlicher Schwerpunkt</a:t>
                      </a: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63538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Einführungsphase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Abiturfach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Q1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Q2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Anzahl der anrechenbaren Kurse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Deutsch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Französisch (ab 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Latein (ab 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Spanisch (neu)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Kunst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Geschichte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GZ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GZ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Sozialwissenschaften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Mathematik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Physik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Religion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Sport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34 WStd.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WStd</a:t>
                      </a: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Insgesamt 104 Wochenstunden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3BDB974-6F8C-481E-AE44-B92E385A92D8}" type="slidenum">
              <a:rPr lang="de-DE"/>
              <a:pPr/>
              <a:t>31</a:t>
            </a:fld>
            <a:endParaRPr lang="de-DE"/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graphicFrame>
        <p:nvGraphicFramePr>
          <p:cNvPr id="34989" name="Group 173"/>
          <p:cNvGraphicFramePr>
            <a:graphicFrameLocks noGrp="1"/>
          </p:cNvGraphicFramePr>
          <p:nvPr>
            <p:ph type="tbl" idx="1"/>
          </p:nvPr>
        </p:nvGraphicFramePr>
        <p:xfrm>
          <a:off x="0" y="314325"/>
          <a:ext cx="9144000" cy="6462719"/>
        </p:xfrm>
        <a:graphic>
          <a:graphicData uri="http://schemas.openxmlformats.org/drawingml/2006/table">
            <a:tbl>
              <a:tblPr/>
              <a:tblGrid>
                <a:gridCol w="635000"/>
                <a:gridCol w="2765425"/>
                <a:gridCol w="1057275"/>
                <a:gridCol w="847725"/>
                <a:gridCol w="969963"/>
                <a:gridCol w="941387"/>
                <a:gridCol w="966788"/>
                <a:gridCol w="960437"/>
              </a:tblGrid>
              <a:tr h="411163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Schullaufbahnbeispiel 3 – weitere Gesellschaftswissenschaften</a:t>
                      </a: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06388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Einführungsphase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Abiturfach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Q1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Q2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Anzahl der anrechenbaren Kurse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Deutsch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Latein (ab 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Spanisch (neu)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Kunst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Geschichte (in Q2)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GZ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GZ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Sozialwissenschaften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Erziehungswissenschaft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Geographie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Mathematik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Biologie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Religion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Sport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VK D (in Q2)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VK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VK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Projektkurs Sozialwiss. (in Q2)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PK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PK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34 WStd.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WStd</a:t>
                      </a: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nsgesamt 102 Wochenstunden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86BB9F6-2FBB-4428-93C4-EDA4E1E9250F}" type="slidenum">
              <a:rPr lang="de-DE"/>
              <a:pPr/>
              <a:t>4</a:t>
            </a:fld>
            <a:endParaRPr lang="de-DE"/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0" y="647700"/>
            <a:ext cx="9144000" cy="723900"/>
          </a:xfrm>
          <a:prstGeom prst="rect">
            <a:avLst/>
          </a:prstGeom>
          <a:solidFill>
            <a:srgbClr val="DDF0FB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2600" b="1">
                <a:latin typeface="Arial-BoldMT" charset="0"/>
              </a:rPr>
              <a:t>Wochenstunden und Kurse</a:t>
            </a:r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0" y="2790825"/>
            <a:ext cx="9144000" cy="343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Wingdings" pitchFamily="2" charset="2"/>
              <a:buChar char="è"/>
            </a:pPr>
            <a:r>
              <a:rPr lang="de-DE" sz="2000">
                <a:sym typeface="Wingdings" pitchFamily="2" charset="2"/>
              </a:rPr>
              <a:t> 	Anzahl der </a:t>
            </a:r>
            <a:r>
              <a:rPr lang="de-DE" sz="2000"/>
              <a:t>Wochenstunden in der gymn. Oberstufe: insgesamt </a:t>
            </a:r>
            <a:r>
              <a:rPr lang="de-DE" sz="2000" b="1"/>
              <a:t>102</a:t>
            </a:r>
            <a:r>
              <a:rPr lang="de-DE" sz="2000"/>
              <a:t>                                                                          	</a:t>
            </a:r>
            <a:r>
              <a:rPr lang="de-DE" sz="1800"/>
              <a:t>(Geringfügige Überschreitung im Rahmen der bestehenden Blockung möglich, 	 jedoch ohne Anspruch);</a:t>
            </a:r>
          </a:p>
          <a:p>
            <a:pPr>
              <a:spcBef>
                <a:spcPct val="20000"/>
              </a:spcBef>
              <a:buFont typeface="Wingdings" pitchFamily="2" charset="2"/>
              <a:buChar char="è"/>
            </a:pPr>
            <a:endParaRPr lang="de-DE" sz="1800"/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de-DE" sz="2000">
                <a:sym typeface="Wingdings" pitchFamily="2" charset="2"/>
              </a:rPr>
              <a:t> 	Bandbreite je Jahrgangsstufe: </a:t>
            </a:r>
            <a:r>
              <a:rPr lang="de-DE" sz="2000" b="1">
                <a:sym typeface="Wingdings" pitchFamily="2" charset="2"/>
              </a:rPr>
              <a:t>32 – 36</a:t>
            </a:r>
            <a:r>
              <a:rPr lang="de-DE" sz="2000">
                <a:sym typeface="Wingdings" pitchFamily="2" charset="2"/>
              </a:rPr>
              <a:t> Wochenstunden </a:t>
            </a: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de-DE" sz="2000">
                <a:sym typeface="Wingdings" pitchFamily="2" charset="2"/>
              </a:rPr>
              <a:t>	(durchschnittlich also </a:t>
            </a:r>
            <a:r>
              <a:rPr lang="de-DE" sz="2000" b="1">
                <a:sym typeface="Wingdings" pitchFamily="2" charset="2"/>
              </a:rPr>
              <a:t>34</a:t>
            </a:r>
            <a:r>
              <a:rPr lang="de-DE" sz="2000">
                <a:sym typeface="Wingdings" pitchFamily="2" charset="2"/>
              </a:rPr>
              <a:t> Wochenstunden).</a:t>
            </a: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de-DE" sz="2000">
                <a:sym typeface="Wingdings" pitchFamily="2" charset="2"/>
              </a:rPr>
              <a:t>	</a:t>
            </a: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de-DE" sz="2000">
                <a:sym typeface="Wingdings" pitchFamily="2" charset="2"/>
              </a:rPr>
              <a:t>	Kurse haben einen Umfang von </a:t>
            </a:r>
            <a:r>
              <a:rPr lang="de-DE" sz="2000" b="1">
                <a:sym typeface="Wingdings" pitchFamily="2" charset="2"/>
              </a:rPr>
              <a:t>2</a:t>
            </a:r>
            <a:r>
              <a:rPr lang="de-DE" sz="2000">
                <a:sym typeface="Wingdings" pitchFamily="2" charset="2"/>
              </a:rPr>
              <a:t> (z.B. Vertiefungskurse oder 	Projektkurse), </a:t>
            </a:r>
            <a:r>
              <a:rPr lang="de-DE" sz="2000" b="1">
                <a:sym typeface="Wingdings" pitchFamily="2" charset="2"/>
              </a:rPr>
              <a:t>3</a:t>
            </a:r>
            <a:r>
              <a:rPr lang="de-DE" sz="2000">
                <a:sym typeface="Wingdings" pitchFamily="2" charset="2"/>
              </a:rPr>
              <a:t> (Grundkurse) oder </a:t>
            </a:r>
            <a:r>
              <a:rPr lang="de-DE" sz="2000" b="1">
                <a:sym typeface="Wingdings" pitchFamily="2" charset="2"/>
              </a:rPr>
              <a:t>5</a:t>
            </a:r>
            <a:r>
              <a:rPr lang="de-DE" sz="2000">
                <a:sym typeface="Wingdings" pitchFamily="2" charset="2"/>
              </a:rPr>
              <a:t> (Leistungskurse) </a:t>
            </a: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de-DE" sz="2000">
                <a:sym typeface="Wingdings" pitchFamily="2" charset="2"/>
              </a:rPr>
              <a:t>	Wochenstunden</a:t>
            </a:r>
          </a:p>
          <a:p>
            <a:pPr>
              <a:spcBef>
                <a:spcPct val="20000"/>
              </a:spcBef>
            </a:pPr>
            <a:endParaRPr lang="de-DE" sz="800">
              <a:sym typeface="Wingdings" pitchFamily="2" charset="2"/>
            </a:endParaRPr>
          </a:p>
          <a:p>
            <a:pPr>
              <a:spcBef>
                <a:spcPct val="20000"/>
              </a:spcBef>
              <a:buFont typeface="Wingdings" pitchFamily="2" charset="2"/>
              <a:buChar char="è"/>
            </a:pPr>
            <a:endParaRPr lang="de-DE" sz="800">
              <a:sym typeface="Wingdings" pitchFamily="2" charset="2"/>
            </a:endParaRP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endParaRPr lang="de-DE" sz="2000"/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0" y="1562100"/>
            <a:ext cx="4924425" cy="7620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200" b="1" i="1">
                <a:latin typeface="Arial-BoldMT" charset="0"/>
              </a:rPr>
              <a:t>Ein Kurs entspricht der Belegung eines Faches in einem Halbjahr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liennummernplatzhalt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6A03860-0245-41EB-9531-277C0BF4B390}" type="slidenum">
              <a:rPr lang="de-DE"/>
              <a:pPr/>
              <a:t>5</a:t>
            </a:fld>
            <a:endParaRPr lang="de-DE"/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graphicFrame>
        <p:nvGraphicFramePr>
          <p:cNvPr id="19504" name="Group 48"/>
          <p:cNvGraphicFramePr>
            <a:graphicFrameLocks noGrp="1"/>
          </p:cNvGraphicFramePr>
          <p:nvPr>
            <p:ph sz="half" idx="1"/>
          </p:nvPr>
        </p:nvGraphicFramePr>
        <p:xfrm>
          <a:off x="0" y="285750"/>
          <a:ext cx="9144000" cy="536575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536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Aufgabenfelder und Fächer</a:t>
                      </a:r>
                      <a:endParaRPr kumimoji="0" lang="de-DE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507" name="Group 51"/>
          <p:cNvGraphicFramePr>
            <a:graphicFrameLocks noGrp="1"/>
          </p:cNvGraphicFramePr>
          <p:nvPr>
            <p:ph sz="half" idx="2"/>
          </p:nvPr>
        </p:nvGraphicFramePr>
        <p:xfrm>
          <a:off x="0" y="876300"/>
          <a:ext cx="9144000" cy="5838826"/>
        </p:xfrm>
        <a:graphic>
          <a:graphicData uri="http://schemas.openxmlformats.org/drawingml/2006/table">
            <a:tbl>
              <a:tblPr/>
              <a:tblGrid>
                <a:gridCol w="2705100"/>
                <a:gridCol w="3114675"/>
                <a:gridCol w="3324225"/>
              </a:tblGrid>
              <a:tr h="40005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Aufgabenfeld I 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sprachlich-literarisch-künstlerisch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Deutsch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62865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alle Fremdsprachen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(E, L, F, S, I, NL, GR)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36195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Kunst und Musik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1406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Aufgabenfeld II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E3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gesellschaftswissenschaftlich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E3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Geschichte, Sozialwissenschaften, Geographie, Erziehungswissenschaft, Psychologie, Recht, Philosophie</a:t>
                      </a:r>
                      <a:endParaRPr kumimoji="0" lang="de-DE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E37"/>
                    </a:solidFill>
                  </a:tcPr>
                </a:tc>
              </a:tr>
              <a:tr h="3587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Aufgabenfeld III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mathematisch-naturwissenschaftlich-technisch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Mathematik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88423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Biologie, Physik, Chemie, Informatik, Technik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3254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außerhalb der Aufgabenfelder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Religion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4925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Sport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Vertiefungsfächer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in Deutsch, Mathematik und den fortgeführten Fremdsprachen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Projektkurse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in Anbindung an ein Referenzfach (nur in der Qualifikationsphase)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liennummernplatzhalter 5"/>
          <p:cNvSpPr txBox="1">
            <a:spLocks noGrp="1"/>
          </p:cNvSpPr>
          <p:nvPr/>
        </p:nvSpPr>
        <p:spPr bwMode="auto">
          <a:xfrm>
            <a:off x="539750" y="6453188"/>
            <a:ext cx="288925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5DFA7263-BBBE-4903-BB00-AA9499C96E1C}" type="slidenum">
              <a:rPr lang="de-DE" sz="800"/>
              <a:pPr/>
              <a:t>6</a:t>
            </a:fld>
            <a:endParaRPr lang="de-DE" sz="80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1268413"/>
            <a:ext cx="9144000" cy="5278437"/>
          </a:xfrm>
          <a:prstGeom prst="rect">
            <a:avLst/>
          </a:prstGeom>
          <a:solidFill>
            <a:srgbClr val="6699FF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 sz="180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graphicFrame>
        <p:nvGraphicFramePr>
          <p:cNvPr id="70661" name="Group 5"/>
          <p:cNvGraphicFramePr>
            <a:graphicFrameLocks noGrp="1"/>
          </p:cNvGraphicFramePr>
          <p:nvPr>
            <p:ph sz="half" idx="4294967295"/>
          </p:nvPr>
        </p:nvGraphicFramePr>
        <p:xfrm>
          <a:off x="0" y="257175"/>
          <a:ext cx="9144000" cy="78105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781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Die Einführungsphase – Pflichtfächer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(als Grundkurse)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0667" name="Group 11"/>
          <p:cNvGraphicFramePr>
            <a:graphicFrameLocks noGrp="1"/>
          </p:cNvGraphicFramePr>
          <p:nvPr>
            <p:ph sz="half" idx="4294967295"/>
          </p:nvPr>
        </p:nvGraphicFramePr>
        <p:xfrm>
          <a:off x="0" y="1152525"/>
          <a:ext cx="9102725" cy="5539470"/>
        </p:xfrm>
        <a:graphic>
          <a:graphicData uri="http://schemas.openxmlformats.org/drawingml/2006/table">
            <a:tbl>
              <a:tblPr/>
              <a:tblGrid>
                <a:gridCol w="6905625"/>
                <a:gridCol w="549275"/>
                <a:gridCol w="549275"/>
                <a:gridCol w="549275"/>
                <a:gridCol w="549275"/>
              </a:tblGrid>
              <a:tr h="43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Fach</a:t>
                      </a: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EF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Deutsch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eine fortgeführte Fremdsprache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Kunst oder Musik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eine Gesellschaftswissenschaft (bis Ende Q2 mind. </a:t>
                      </a: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2 Kurse in GE und SW)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Mathematik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eine klassische Naturwissenschaft (BI, CH, PH)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Religion/ersatzweise Philosophie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Sport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Eine weitere Fremdsprache oder ein weiteres Fach aus dem Aufgabenfeld III (NW)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(fremdsprachlicher oder naturwissenschaftlicher Schwerpunkt)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</a:tr>
              <a:tr h="1163638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10., 11. und ggf. 12. Fach: Wahlfach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Darüber hinaus: Weitere Fächer zur Erfüllung der Wochenstunden und Kursanzahl nach Wahl im Rahmen des schulischen Angebots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(u.a. möglich: Halbjahreskurse im Vertiefungsunterricht)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20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630" name="Text Box 205"/>
          <p:cNvSpPr txBox="1">
            <a:spLocks noChangeArrowheads="1"/>
          </p:cNvSpPr>
          <p:nvPr/>
        </p:nvSpPr>
        <p:spPr bwMode="auto">
          <a:xfrm flipV="1">
            <a:off x="0" y="1766888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</a:pPr>
            <a:endParaRPr lang="de-DE" sz="2000" b="1">
              <a:latin typeface="Arial-BoldM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92125" y="735013"/>
            <a:ext cx="8064500" cy="1954212"/>
          </a:xfrm>
        </p:spPr>
        <p:txBody>
          <a:bodyPr/>
          <a:lstStyle/>
          <a:p>
            <a:pPr algn="ctr"/>
            <a:r>
              <a:rPr lang="de-DE" sz="2400" smtClean="0">
                <a:ea typeface="ＭＳ Ｐゴシック" pitchFamily="34" charset="-128"/>
              </a:rPr>
              <a:t>Klausurverpflichtungen </a:t>
            </a:r>
            <a:br>
              <a:rPr lang="de-DE" sz="2400" smtClean="0">
                <a:ea typeface="ＭＳ Ｐゴシック" pitchFamily="34" charset="-128"/>
              </a:rPr>
            </a:br>
            <a:r>
              <a:rPr lang="de-DE" sz="2400" smtClean="0">
                <a:ea typeface="ＭＳ Ｐゴシック" pitchFamily="34" charset="-128"/>
              </a:rPr>
              <a:t>(Schriftlichkeit)</a:t>
            </a:r>
            <a:br>
              <a:rPr lang="de-DE" sz="2400" smtClean="0">
                <a:ea typeface="ＭＳ Ｐゴシック" pitchFamily="34" charset="-128"/>
              </a:rPr>
            </a:br>
            <a:endParaRPr lang="de-DE" sz="2400" smtClean="0">
              <a:ea typeface="ＭＳ Ｐゴシック" pitchFamily="34" charset="-128"/>
            </a:endParaRP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4025" y="1735138"/>
            <a:ext cx="8064500" cy="3532187"/>
          </a:xfrm>
        </p:spPr>
        <p:txBody>
          <a:bodyPr/>
          <a:lstStyle/>
          <a:p>
            <a:pPr>
              <a:buFontTx/>
              <a:buNone/>
            </a:pPr>
            <a:r>
              <a:rPr lang="de-DE" b="1" smtClean="0">
                <a:ea typeface="ＭＳ Ｐゴシック" pitchFamily="34" charset="-128"/>
                <a:sym typeface="Wingdings" pitchFamily="2" charset="2"/>
              </a:rPr>
              <a:t>Einführungsphase: 	</a:t>
            </a:r>
          </a:p>
          <a:p>
            <a:pPr>
              <a:buFontTx/>
              <a:buNone/>
            </a:pPr>
            <a:r>
              <a:rPr lang="de-DE" smtClean="0">
                <a:ea typeface="ＭＳ Ｐゴシック" pitchFamily="34" charset="-128"/>
                <a:sym typeface="Wingdings" pitchFamily="2" charset="2"/>
              </a:rPr>
              <a:t>				</a:t>
            </a:r>
            <a:r>
              <a:rPr lang="de-DE" b="1" smtClean="0">
                <a:ea typeface="ＭＳ Ｐゴシック" pitchFamily="34" charset="-128"/>
                <a:sym typeface="Wingdings" pitchFamily="2" charset="2"/>
              </a:rPr>
              <a:t>Deutsch,                                					Mathematik, 		                          			alle Fremdsprachen,                       				eine Gesellschaftswissenschaft,      				eine klassische Naturwissenschaft</a:t>
            </a:r>
            <a:r>
              <a:rPr lang="de-DE" smtClean="0">
                <a:ea typeface="ＭＳ Ｐゴシック" pitchFamily="34" charset="-128"/>
                <a:sym typeface="Wingdings" pitchFamily="2" charset="2"/>
              </a:rPr>
              <a:t> </a:t>
            </a:r>
          </a:p>
          <a:p>
            <a:pPr>
              <a:buFontTx/>
              <a:buNone/>
            </a:pPr>
            <a:endParaRPr lang="de-DE" smtClean="0">
              <a:ea typeface="ＭＳ Ｐゴシック" pitchFamily="34" charset="-128"/>
              <a:sym typeface="Wingdings" pitchFamily="2" charset="2"/>
            </a:endParaRPr>
          </a:p>
          <a:p>
            <a:r>
              <a:rPr lang="de-DE" i="1" smtClean="0">
                <a:ea typeface="ＭＳ Ｐゴシック" pitchFamily="34" charset="-128"/>
                <a:sym typeface="Wingdings" pitchFamily="2" charset="2"/>
              </a:rPr>
              <a:t>Auf Wunsch in weiteren Fächern (i.d.R. 2 Klausuren je Halbjahr)</a:t>
            </a:r>
          </a:p>
          <a:p>
            <a:endParaRPr lang="de-DE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D3ED4A0-E8C4-4531-9006-415DDE63B838}" type="slidenum">
              <a:rPr lang="de-DE"/>
              <a:pPr/>
              <a:t>8</a:t>
            </a:fld>
            <a:endParaRPr lang="de-DE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r>
              <a:rPr lang="de-DE" sz="3200" smtClean="0">
                <a:ea typeface="ＭＳ Ｐゴシック" pitchFamily="34" charset="-128"/>
              </a:rPr>
              <a:t> </a:t>
            </a:r>
            <a:endParaRPr lang="de-DE" smtClean="0">
              <a:ea typeface="ＭＳ Ｐゴシック" pitchFamily="34" charset="-128"/>
            </a:endParaRPr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0" y="685800"/>
            <a:ext cx="9144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1">
                <a:latin typeface="Arial-BoldMT" charset="0"/>
              </a:rPr>
              <a:t>Zentrale Klausuren am Ende der Einführungsphase</a:t>
            </a:r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107950" y="1970088"/>
            <a:ext cx="9036050" cy="506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  <a:tabLst>
                <a:tab pos="0" algn="l"/>
              </a:tabLst>
            </a:pPr>
            <a:r>
              <a:rPr lang="de-DE">
                <a:sym typeface="Wingdings" pitchFamily="2" charset="2"/>
              </a:rPr>
              <a:t></a:t>
            </a:r>
            <a:r>
              <a:rPr lang="de-DE" sz="1900">
                <a:sym typeface="Wingdings" pitchFamily="2" charset="2"/>
              </a:rPr>
              <a:t> 	</a:t>
            </a:r>
            <a:r>
              <a:rPr lang="de-DE">
                <a:sym typeface="Wingdings" pitchFamily="2" charset="2"/>
              </a:rPr>
              <a:t>Deutsch, Mathematik</a:t>
            </a: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0" algn="l"/>
              </a:tabLst>
            </a:pPr>
            <a:endParaRPr lang="de-DE">
              <a:sym typeface="Wingdings" pitchFamily="2" charset="2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0" algn="l"/>
              </a:tabLst>
            </a:pPr>
            <a:r>
              <a:rPr lang="de-DE">
                <a:sym typeface="Wingdings" pitchFamily="2" charset="2"/>
              </a:rPr>
              <a:t> 	2. Klausur im 2. Halbjahr</a:t>
            </a: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0" algn="l"/>
              </a:tabLst>
            </a:pPr>
            <a:endParaRPr lang="de-DE">
              <a:sym typeface="Wingdings" pitchFamily="2" charset="2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0" algn="l"/>
              </a:tabLst>
            </a:pPr>
            <a:r>
              <a:rPr lang="de-DE">
                <a:sym typeface="Wingdings" pitchFamily="2" charset="2"/>
              </a:rPr>
              <a:t> 	keine Zweitkorrektur, aber	schulinterne Evaluation 		</a:t>
            </a: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0" algn="l"/>
              </a:tabLst>
            </a:pPr>
            <a:r>
              <a:rPr lang="de-DE">
                <a:sym typeface="Wingdings" pitchFamily="2" charset="2"/>
              </a:rPr>
              <a:t> 	Fremdsprachen: Möglichkeit der mdl. 			           	Kommunikationsprüfung nach schulischer 		          		Entscheidung</a:t>
            </a: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0" algn="l"/>
              </a:tabLst>
            </a:pPr>
            <a:endParaRPr lang="de-DE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52450" y="417513"/>
            <a:ext cx="8064500" cy="1439862"/>
          </a:xfrm>
        </p:spPr>
        <p:txBody>
          <a:bodyPr/>
          <a:lstStyle/>
          <a:p>
            <a:r>
              <a:rPr lang="de-DE" smtClean="0">
                <a:ea typeface="ＭＳ Ｐゴシック" pitchFamily="34" charset="-128"/>
              </a:rPr>
              <a:t>Versetzungsordnung Einführungsphase – Qualifikationsphase</a:t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>(Erwerb des mittleren Schulabschlusses)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27050" y="1462088"/>
            <a:ext cx="8064500" cy="34083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</a:rPr>
              <a:t>	Grundlage sind die Leistungsbewertungen im 2. Halbjahr der Einführungsphase.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</a:rPr>
              <a:t>	In den </a:t>
            </a:r>
            <a:r>
              <a:rPr lang="de-DE" sz="1700" b="1" smtClean="0">
                <a:ea typeface="ＭＳ Ｐゴシック" pitchFamily="34" charset="-128"/>
              </a:rPr>
              <a:t>10 versetzungswirksamen Kursen</a:t>
            </a:r>
            <a:r>
              <a:rPr lang="de-DE" sz="1700" smtClean="0">
                <a:ea typeface="ＭＳ Ｐゴシック" pitchFamily="34" charset="-128"/>
              </a:rPr>
              <a:t> (= 9 Kurse des Pflichtbereichs und  1 Kurs des Wahlbereichs) müssen </a:t>
            </a:r>
            <a:r>
              <a:rPr lang="de-DE" sz="1700" b="1" smtClean="0">
                <a:ea typeface="ＭＳ Ｐゴシック" pitchFamily="34" charset="-128"/>
              </a:rPr>
              <a:t>ausreichende oder bessere Leistungen</a:t>
            </a:r>
            <a:r>
              <a:rPr lang="de-DE" sz="1700" smtClean="0">
                <a:ea typeface="ＭＳ Ｐゴシック" pitchFamily="34" charset="-128"/>
              </a:rPr>
              <a:t> erzielt werden.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70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</a:rPr>
              <a:t>	Versetzt wird auch, wer in </a:t>
            </a:r>
            <a:r>
              <a:rPr lang="de-DE" sz="1700" b="1" smtClean="0">
                <a:ea typeface="ＭＳ Ｐゴシック" pitchFamily="34" charset="-128"/>
              </a:rPr>
              <a:t>nicht mehr als einem der versetzungswirksamen Kurse mangelhafte</a:t>
            </a:r>
            <a:r>
              <a:rPr lang="de-DE" sz="1700" smtClean="0">
                <a:ea typeface="ＭＳ Ｐゴシック" pitchFamily="34" charset="-128"/>
              </a:rPr>
              <a:t> und  in den anderen Kursen mindestens ausreichende Leistungen erbracht hat.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70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</a:rPr>
              <a:t>	</a:t>
            </a:r>
            <a:r>
              <a:rPr lang="de-DE" sz="1700" b="1" smtClean="0">
                <a:ea typeface="ＭＳ Ｐゴシック" pitchFamily="34" charset="-128"/>
              </a:rPr>
              <a:t>Mangelhafte Leistungen in einem der Fächer Deutsch, Mathematik oder in der fortgeführten Fremdsprache</a:t>
            </a:r>
            <a:r>
              <a:rPr lang="de-DE" sz="1700" smtClean="0">
                <a:ea typeface="ＭＳ Ｐゴシック" pitchFamily="34" charset="-128"/>
              </a:rPr>
              <a:t>, müssen durch mindestens befriedigende Leistungen in einem Fach aus dieser Gruppe ausgeglichen werden.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70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</a:rPr>
              <a:t>	</a:t>
            </a:r>
            <a:r>
              <a:rPr lang="de-DE" sz="1700" b="1" smtClean="0">
                <a:ea typeface="ＭＳ Ｐゴシック" pitchFamily="34" charset="-128"/>
              </a:rPr>
              <a:t>Mit der Versetzung in die Qualifikationsphase erwerben die Schüler ihren mittleren Schulabschluss.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RW_PowerPoint">
  <a:themeElements>
    <a:clrScheme name="NRW_PowerPoint 13">
      <a:dk1>
        <a:srgbClr val="000000"/>
      </a:dk1>
      <a:lt1>
        <a:srgbClr val="FFFFFF"/>
      </a:lt1>
      <a:dk2>
        <a:srgbClr val="E2001A"/>
      </a:dk2>
      <a:lt2>
        <a:srgbClr val="009036"/>
      </a:lt2>
      <a:accent1>
        <a:srgbClr val="ACACAC"/>
      </a:accent1>
      <a:accent2>
        <a:srgbClr val="F29400"/>
      </a:accent2>
      <a:accent3>
        <a:srgbClr val="FFFFFF"/>
      </a:accent3>
      <a:accent4>
        <a:srgbClr val="000000"/>
      </a:accent4>
      <a:accent5>
        <a:srgbClr val="D2D2D2"/>
      </a:accent5>
      <a:accent6>
        <a:srgbClr val="DB8600"/>
      </a:accent6>
      <a:hlink>
        <a:srgbClr val="B1C800"/>
      </a:hlink>
      <a:folHlink>
        <a:srgbClr val="E75112"/>
      </a:folHlink>
    </a:clrScheme>
    <a:fontScheme name="NRW_PowerPoint">
      <a:majorFont>
        <a:latin typeface="Arial-BoldMT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5FFE5">
            <a:alpha val="30000"/>
          </a:srgb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5FFE5">
            <a:alpha val="30000"/>
          </a:srgb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NRW_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_PowerPoi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_PowerPoi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_PowerPoi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_PowerPoi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_PowerPoi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13">
        <a:dk1>
          <a:srgbClr val="000000"/>
        </a:dk1>
        <a:lt1>
          <a:srgbClr val="FFFFFF"/>
        </a:lt1>
        <a:dk2>
          <a:srgbClr val="E2001A"/>
        </a:dk2>
        <a:lt2>
          <a:srgbClr val="009036"/>
        </a:lt2>
        <a:accent1>
          <a:srgbClr val="ACACAC"/>
        </a:accent1>
        <a:accent2>
          <a:srgbClr val="F294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DB8600"/>
        </a:accent6>
        <a:hlink>
          <a:srgbClr val="B1C800"/>
        </a:hlink>
        <a:folHlink>
          <a:srgbClr val="E7511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NRW_PowerPoint</Template>
  <TotalTime>0</TotalTime>
  <Words>1365</Words>
  <Application>Microsoft Office PowerPoint</Application>
  <PresentationFormat>Bildschirmpräsentation (4:3)</PresentationFormat>
  <Paragraphs>765</Paragraphs>
  <Slides>31</Slides>
  <Notes>4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3" baseType="lpstr">
      <vt:lpstr>NRW_PowerPoint</vt:lpstr>
      <vt:lpstr>Dokument</vt:lpstr>
      <vt:lpstr>PowerPoint-Präsentation</vt:lpstr>
      <vt:lpstr>Überblick: </vt:lpstr>
      <vt:lpstr> </vt:lpstr>
      <vt:lpstr> </vt:lpstr>
      <vt:lpstr> </vt:lpstr>
      <vt:lpstr> </vt:lpstr>
      <vt:lpstr>Klausurverpflichtungen  (Schriftlichkeit) </vt:lpstr>
      <vt:lpstr>  </vt:lpstr>
      <vt:lpstr>Versetzungsordnung Einführungsphase – Qualifikationsphase (Erwerb des mittleren Schulabschlusses)</vt:lpstr>
      <vt:lpstr>Versetzungsordnung Einführungsphase – Qualifikationsphase (Erwerb des mittleren Schulabschlusses: Beispiele)</vt:lpstr>
      <vt:lpstr>Versetzungsordnung Einführungsphase – Qualifikationsphase  Möglichkeit der Nachprüfung</vt:lpstr>
      <vt:lpstr>Versetzungsordnung Einführungsphase – Qualifikationsphase (Erwerb des mittleren Schulabschlusses)  Berücksichtigung nicht angewarnter mangelhafter Leistungen</vt:lpstr>
      <vt:lpstr> </vt:lpstr>
      <vt:lpstr>      Belegverpflichtung insgesamt: 38 - 40 anrechenbare Kurse</vt:lpstr>
      <vt:lpstr> </vt:lpstr>
      <vt:lpstr> </vt:lpstr>
      <vt:lpstr> </vt:lpstr>
      <vt:lpstr>PowerPoint-Präsentation</vt:lpstr>
      <vt:lpstr>PowerPoint-Präsentation</vt:lpstr>
      <vt:lpstr> </vt:lpstr>
      <vt:lpstr>PowerPoint-Präsentation</vt:lpstr>
      <vt:lpstr>PowerPoint-Präsentation</vt:lpstr>
      <vt:lpstr>PowerPoint-Präsentation</vt:lpstr>
      <vt:lpstr>PowerPoint-Präsentation</vt:lpstr>
      <vt:lpstr>Informationen  im Bildungsportal NRW unter  „Schulform“ – „Gymnasium“</vt:lpstr>
      <vt:lpstr>Informationen  im Bildungsportal NRW unter  </vt:lpstr>
      <vt:lpstr>Ein internetbasiertes Planungstool für Schülerinnen, Schüler und Eltern (LUPO)    </vt:lpstr>
      <vt:lpstr> </vt:lpstr>
      <vt:lpstr> </vt:lpstr>
      <vt:lpstr> </vt:lpstr>
      <vt:lpstr> </vt:lpstr>
    </vt:vector>
  </TitlesOfParts>
  <Company>MSW NRW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Musiol</dc:creator>
  <cp:lastModifiedBy>Christian Schauf</cp:lastModifiedBy>
  <cp:revision>301</cp:revision>
  <dcterms:created xsi:type="dcterms:W3CDTF">2007-06-15T06:56:38Z</dcterms:created>
  <dcterms:modified xsi:type="dcterms:W3CDTF">2017-09-15T19:18:21Z</dcterms:modified>
</cp:coreProperties>
</file>